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92" r:id="rId2"/>
    <p:sldMasterId id="2147483676" r:id="rId3"/>
    <p:sldMasterId id="2147483704" r:id="rId4"/>
    <p:sldMasterId id="2147483702" r:id="rId5"/>
    <p:sldMasterId id="2147483666" r:id="rId6"/>
    <p:sldMasterId id="2147483694" r:id="rId7"/>
    <p:sldMasterId id="2147483678" r:id="rId8"/>
    <p:sldMasterId id="2147483668" r:id="rId9"/>
    <p:sldMasterId id="2147483700" r:id="rId10"/>
    <p:sldMasterId id="2147483662" r:id="rId11"/>
    <p:sldMasterId id="2147483710" r:id="rId12"/>
    <p:sldMasterId id="2147483712" r:id="rId13"/>
    <p:sldMasterId id="2147483714" r:id="rId14"/>
    <p:sldMasterId id="2147483664" r:id="rId15"/>
    <p:sldMasterId id="2147483670" r:id="rId16"/>
    <p:sldMasterId id="2147483734" r:id="rId17"/>
    <p:sldMasterId id="2147483736" r:id="rId18"/>
    <p:sldMasterId id="2147483738" r:id="rId19"/>
    <p:sldMasterId id="2147483740" r:id="rId20"/>
  </p:sldMasterIdLst>
  <p:notesMasterIdLst>
    <p:notesMasterId r:id="rId43"/>
  </p:notesMasterIdLst>
  <p:handoutMasterIdLst>
    <p:handoutMasterId r:id="rId44"/>
  </p:handoutMasterIdLst>
  <p:sldIdLst>
    <p:sldId id="257" r:id="rId21"/>
    <p:sldId id="280" r:id="rId22"/>
    <p:sldId id="260" r:id="rId23"/>
    <p:sldId id="261" r:id="rId24"/>
    <p:sldId id="262" r:id="rId25"/>
    <p:sldId id="264" r:id="rId26"/>
    <p:sldId id="265" r:id="rId27"/>
    <p:sldId id="259"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66" r:id="rId41"/>
    <p:sldId id="258" r:id="rId42"/>
  </p:sldIdLst>
  <p:sldSz cx="9144000" cy="6858000" type="screen4x3"/>
  <p:notesSz cx="7010400" cy="92964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F14"/>
    <a:srgbClr val="00599A"/>
    <a:srgbClr val="005294"/>
    <a:srgbClr val="004F8E"/>
    <a:srgbClr val="005191"/>
    <a:srgbClr val="0E3C75"/>
    <a:srgbClr val="CA0C11"/>
    <a:srgbClr val="A404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74725" autoAdjust="0"/>
  </p:normalViewPr>
  <p:slideViewPr>
    <p:cSldViewPr snapToGrid="0" snapToObjects="1">
      <p:cViewPr>
        <p:scale>
          <a:sx n="100" d="100"/>
          <a:sy n="100" d="100"/>
        </p:scale>
        <p:origin x="-24" y="852"/>
      </p:cViewPr>
      <p:guideLst>
        <p:guide orient="horz"/>
        <p:guide pos="738"/>
      </p:guideLst>
    </p:cSldViewPr>
  </p:slideViewPr>
  <p:outlineViewPr>
    <p:cViewPr>
      <p:scale>
        <a:sx n="33" d="100"/>
        <a:sy n="33" d="100"/>
      </p:scale>
      <p:origin x="0" y="105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EBEC6BF-855C-1F4B-8DBD-06C607AD78BD}" type="datetimeFigureOut">
              <a:rPr lang="en-US" smtClean="0"/>
              <a:t>6/8/2015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FA32809-CFA6-4740-90F9-9C01B81C35CE}" type="slidenum">
              <a:rPr lang="en-US" smtClean="0"/>
              <a:t>‹#›</a:t>
            </a:fld>
            <a:endParaRPr lang="en-US"/>
          </a:p>
        </p:txBody>
      </p:sp>
    </p:spTree>
    <p:extLst>
      <p:ext uri="{BB962C8B-B14F-4D97-AF65-F5344CB8AC3E}">
        <p14:creationId xmlns:p14="http://schemas.microsoft.com/office/powerpoint/2010/main" val="802680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7976E5-5E73-4880-91C0-507271D50172}" type="datetimeFigureOut">
              <a:rPr lang="en-US" smtClean="0"/>
              <a:t>6/8/2015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89A0A63-391E-49F0-9D90-B5D00ECA1A9A}" type="slidenum">
              <a:rPr lang="en-US" smtClean="0"/>
              <a:t>‹#›</a:t>
            </a:fld>
            <a:endParaRPr lang="en-US"/>
          </a:p>
        </p:txBody>
      </p:sp>
    </p:spTree>
    <p:extLst>
      <p:ext uri="{BB962C8B-B14F-4D97-AF65-F5344CB8AC3E}">
        <p14:creationId xmlns:p14="http://schemas.microsoft.com/office/powerpoint/2010/main" val="160217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journals.lww.com/academicmedicine/Abstract/2009/11000/Defining_and_Describing_Medical_Learning.31.aspx"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afmc.ca/future-of-medical-education-in-canada/medical-doctor-project/collective-vision.php" TargetMode="External"/><Relationship Id="rId5" Type="http://schemas.openxmlformats.org/officeDocument/2006/relationships/hyperlink" Target="http://www.lcme.org/publications.htm#standards-section" TargetMode="External"/><Relationship Id="rId4" Type="http://schemas.openxmlformats.org/officeDocument/2006/relationships/hyperlink" Target="http://www.ala.org/news/sites/ala.org.news/files/content/StateofAmericasLibrariesReport2012Finalwithcover.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1</a:t>
            </a:fld>
            <a:endParaRPr lang="en-US"/>
          </a:p>
        </p:txBody>
      </p:sp>
    </p:spTree>
    <p:extLst>
      <p:ext uri="{BB962C8B-B14F-4D97-AF65-F5344CB8AC3E}">
        <p14:creationId xmlns:p14="http://schemas.microsoft.com/office/powerpoint/2010/main" val="332982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9A0A63-391E-49F0-9D90-B5D00ECA1A9A}" type="slidenum">
              <a:rPr lang="en-US" smtClean="0"/>
              <a:t>10</a:t>
            </a:fld>
            <a:endParaRPr lang="en-US"/>
          </a:p>
        </p:txBody>
      </p:sp>
    </p:spTree>
    <p:extLst>
      <p:ext uri="{BB962C8B-B14F-4D97-AF65-F5344CB8AC3E}">
        <p14:creationId xmlns:p14="http://schemas.microsoft.com/office/powerpoint/2010/main" val="1676483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9A0A63-391E-49F0-9D90-B5D00ECA1A9A}" type="slidenum">
              <a:rPr lang="en-US" smtClean="0"/>
              <a:t>11</a:t>
            </a:fld>
            <a:endParaRPr lang="en-US"/>
          </a:p>
        </p:txBody>
      </p:sp>
    </p:spTree>
    <p:extLst>
      <p:ext uri="{BB962C8B-B14F-4D97-AF65-F5344CB8AC3E}">
        <p14:creationId xmlns:p14="http://schemas.microsoft.com/office/powerpoint/2010/main" val="1954269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9A0A63-391E-49F0-9D90-B5D00ECA1A9A}" type="slidenum">
              <a:rPr lang="en-US" smtClean="0"/>
              <a:t>12</a:t>
            </a:fld>
            <a:endParaRPr lang="en-US"/>
          </a:p>
        </p:txBody>
      </p:sp>
    </p:spTree>
    <p:extLst>
      <p:ext uri="{BB962C8B-B14F-4D97-AF65-F5344CB8AC3E}">
        <p14:creationId xmlns:p14="http://schemas.microsoft.com/office/powerpoint/2010/main" val="1014076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challenge</a:t>
            </a:r>
            <a:r>
              <a:rPr lang="en-US" baseline="0" dirty="0" smtClean="0"/>
              <a:t> with Dean’s survey distribution is that all the </a:t>
            </a:r>
            <a:r>
              <a:rPr lang="en-US" baseline="0" dirty="0" err="1" smtClean="0"/>
              <a:t>listserves</a:t>
            </a:r>
            <a:r>
              <a:rPr lang="en-US" baseline="0" dirty="0" smtClean="0"/>
              <a:t> are closed. Had to ask moderator to post on our behalf.</a:t>
            </a:r>
          </a:p>
          <a:p>
            <a:r>
              <a:rPr lang="en-US" baseline="0" dirty="0" smtClean="0"/>
              <a:t>Therefore, no way to determine exactly who received the survey. No response of receipt of request email from any moderator until I asked a second time, after which one person said he had already sent it out. He sent it out again, still no response. Also asked Associate Dean (UGME) at MUN to send to </a:t>
            </a:r>
            <a:r>
              <a:rPr lang="en-US" baseline="0" dirty="0" err="1" smtClean="0"/>
              <a:t>listservs</a:t>
            </a:r>
            <a:r>
              <a:rPr lang="en-US" baseline="0" dirty="0" smtClean="0"/>
              <a:t> on our behalf. </a:t>
            </a:r>
            <a:endParaRPr lang="en-US" dirty="0" smtClean="0"/>
          </a:p>
          <a:p>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13</a:t>
            </a:fld>
            <a:endParaRPr lang="en-US"/>
          </a:p>
        </p:txBody>
      </p:sp>
    </p:spTree>
    <p:extLst>
      <p:ext uri="{BB962C8B-B14F-4D97-AF65-F5344CB8AC3E}">
        <p14:creationId xmlns:p14="http://schemas.microsoft.com/office/powerpoint/2010/main" val="341821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Incomplete surveys still held valuable</a:t>
            </a:r>
            <a:r>
              <a:rPr lang="en-US" baseline="0" dirty="0" smtClean="0"/>
              <a:t> responses and feedback so decided to include them in data analysis(??????)</a:t>
            </a:r>
          </a:p>
          <a:p>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14</a:t>
            </a:fld>
            <a:endParaRPr lang="en-US"/>
          </a:p>
        </p:txBody>
      </p:sp>
    </p:spTree>
    <p:extLst>
      <p:ext uri="{BB962C8B-B14F-4D97-AF65-F5344CB8AC3E}">
        <p14:creationId xmlns:p14="http://schemas.microsoft.com/office/powerpoint/2010/main" val="232234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a:buChar char="•"/>
            </a:pPr>
            <a:r>
              <a:rPr lang="en-US" dirty="0" smtClean="0"/>
              <a:t>Volunteer</a:t>
            </a:r>
            <a:r>
              <a:rPr lang="en-US" baseline="0" dirty="0" smtClean="0"/>
              <a:t> in student-led community (women in medicine, LGBT community, diversity)</a:t>
            </a:r>
          </a:p>
          <a:p>
            <a:pPr marL="178027" indent="-178027">
              <a:buFont typeface="Arial"/>
              <a:buChar char="•"/>
            </a:pPr>
            <a:r>
              <a:rPr lang="en-US" dirty="0" smtClean="0"/>
              <a:t>Respondents confused formal SLCs with informal</a:t>
            </a:r>
            <a:r>
              <a:rPr lang="en-US" baseline="0" dirty="0" smtClean="0"/>
              <a:t> reference and instruction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15</a:t>
            </a:fld>
            <a:endParaRPr lang="en-US"/>
          </a:p>
        </p:txBody>
      </p:sp>
    </p:spTree>
    <p:extLst>
      <p:ext uri="{BB962C8B-B14F-4D97-AF65-F5344CB8AC3E}">
        <p14:creationId xmlns:p14="http://schemas.microsoft.com/office/powerpoint/2010/main" val="122087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percentage</a:t>
            </a:r>
            <a:r>
              <a:rPr lang="en-US" baseline="0" dirty="0" smtClean="0"/>
              <a:t> knowledgeable of dedicated curricular time indicates familiarity with curriculum whether involved or not. </a:t>
            </a:r>
          </a:p>
          <a:p>
            <a:endParaRPr lang="en-US" baseline="0" dirty="0" smtClean="0"/>
          </a:p>
          <a:p>
            <a:r>
              <a:rPr lang="en-US" baseline="0" dirty="0" smtClean="0"/>
              <a:t>Knowledge creation = conference papers/presentations/publications/posters</a:t>
            </a:r>
          </a:p>
          <a:p>
            <a:endParaRPr lang="en-US" baseline="0" dirty="0" smtClean="0"/>
          </a:p>
          <a:p>
            <a:r>
              <a:rPr lang="en-US" baseline="0" dirty="0" smtClean="0"/>
              <a:t>Knowledge management = current awareness/citation management/online bibliographic management</a:t>
            </a:r>
          </a:p>
          <a:p>
            <a:endParaRPr lang="en-US" baseline="0" dirty="0" smtClean="0"/>
          </a:p>
          <a:p>
            <a:r>
              <a:rPr lang="en-US" baseline="0" dirty="0" smtClean="0"/>
              <a:t>Facilitated by Teaching faculty (52%), medical librarians(40%), research faculty, clinician researchers, clinicians, other.</a:t>
            </a:r>
          </a:p>
          <a:p>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16</a:t>
            </a:fld>
            <a:endParaRPr lang="en-US"/>
          </a:p>
        </p:txBody>
      </p:sp>
    </p:spTree>
    <p:extLst>
      <p:ext uri="{BB962C8B-B14F-4D97-AF65-F5344CB8AC3E}">
        <p14:creationId xmlns:p14="http://schemas.microsoft.com/office/powerpoint/2010/main" val="127676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9A0A63-391E-49F0-9D90-B5D00ECA1A9A}" type="slidenum">
              <a:rPr lang="en-US" smtClean="0"/>
              <a:t>17</a:t>
            </a:fld>
            <a:endParaRPr lang="en-US"/>
          </a:p>
        </p:txBody>
      </p:sp>
    </p:spTree>
    <p:extLst>
      <p:ext uri="{BB962C8B-B14F-4D97-AF65-F5344CB8AC3E}">
        <p14:creationId xmlns:p14="http://schemas.microsoft.com/office/powerpoint/2010/main" val="339782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Lindsay, if you could put these quotes into speech bubbles that would look better. I tried</a:t>
            </a:r>
            <a:r>
              <a:rPr lang="en-CA" baseline="0" dirty="0" smtClean="0"/>
              <a:t> but couldn’t successfully make them look good.</a:t>
            </a:r>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18</a:t>
            </a:fld>
            <a:endParaRPr lang="en-US"/>
          </a:p>
        </p:txBody>
      </p:sp>
    </p:spTree>
    <p:extLst>
      <p:ext uri="{BB962C8B-B14F-4D97-AF65-F5344CB8AC3E}">
        <p14:creationId xmlns:p14="http://schemas.microsoft.com/office/powerpoint/2010/main" val="2059173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smtClean="0"/>
              <a:t>Add to slide:</a:t>
            </a:r>
            <a:r>
              <a:rPr lang="en-CA" baseline="0" dirty="0" smtClean="0"/>
              <a:t> </a:t>
            </a:r>
          </a:p>
          <a:p>
            <a:pPr lvl="0"/>
            <a:r>
              <a:rPr lang="en-US" dirty="0"/>
              <a:t>some referred to formal involvement in terms of helping students with literature searches, answering questions through email, etc….these are every day responsibilities but are NOT intentionally designated roles in consistent learning communities. This is important.</a:t>
            </a:r>
          </a:p>
          <a:p>
            <a:pPr lvl="0"/>
            <a:endParaRPr lang="en-US" dirty="0"/>
          </a:p>
          <a:p>
            <a:pPr lvl="0"/>
            <a:r>
              <a:rPr lang="en-US" dirty="0"/>
              <a:t>It is also clear that there are many librarians who work in libraries associated with </a:t>
            </a:r>
            <a:r>
              <a:rPr lang="en-US" dirty="0" err="1"/>
              <a:t>ugme</a:t>
            </a:r>
            <a:r>
              <a:rPr lang="en-US" dirty="0"/>
              <a:t> who do not know what is going on in their curricula in terms of ALCs and scholarship.</a:t>
            </a:r>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19</a:t>
            </a:fld>
            <a:endParaRPr lang="en-US"/>
          </a:p>
        </p:txBody>
      </p:sp>
    </p:spTree>
    <p:extLst>
      <p:ext uri="{BB962C8B-B14F-4D97-AF65-F5344CB8AC3E}">
        <p14:creationId xmlns:p14="http://schemas.microsoft.com/office/powerpoint/2010/main" val="151528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title could also be </a:t>
            </a:r>
            <a:r>
              <a:rPr lang="en-CA" i="1" dirty="0"/>
              <a:t>Medical Librarians as the “Venn” of Practitioner &amp; Student </a:t>
            </a:r>
            <a:r>
              <a:rPr lang="en-CA" dirty="0"/>
              <a:t>Research</a:t>
            </a:r>
            <a:r>
              <a:rPr lang="en-CA" i="1" dirty="0"/>
              <a:t> Literacy Skills</a:t>
            </a:r>
            <a:endParaRPr lang="en-US" i="1" dirty="0"/>
          </a:p>
        </p:txBody>
      </p:sp>
      <p:sp>
        <p:nvSpPr>
          <p:cNvPr id="4" name="Slide Number Placeholder 3"/>
          <p:cNvSpPr>
            <a:spLocks noGrp="1"/>
          </p:cNvSpPr>
          <p:nvPr>
            <p:ph type="sldNum" sz="quarter" idx="10"/>
          </p:nvPr>
        </p:nvSpPr>
        <p:spPr/>
        <p:txBody>
          <a:bodyPr/>
          <a:lstStyle/>
          <a:p>
            <a:fld id="{E89A0A63-391E-49F0-9D90-B5D00ECA1A9A}" type="slidenum">
              <a:rPr lang="en-US" smtClean="0"/>
              <a:t>2</a:t>
            </a:fld>
            <a:endParaRPr lang="en-US"/>
          </a:p>
        </p:txBody>
      </p:sp>
    </p:spTree>
    <p:extLst>
      <p:ext uri="{BB962C8B-B14F-4D97-AF65-F5344CB8AC3E}">
        <p14:creationId xmlns:p14="http://schemas.microsoft.com/office/powerpoint/2010/main" val="3189208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9A0A63-391E-49F0-9D90-B5D00ECA1A9A}" type="slidenum">
              <a:rPr lang="en-US" smtClean="0"/>
              <a:t>20</a:t>
            </a:fld>
            <a:endParaRPr lang="en-US"/>
          </a:p>
        </p:txBody>
      </p:sp>
    </p:spTree>
    <p:extLst>
      <p:ext uri="{BB962C8B-B14F-4D97-AF65-F5344CB8AC3E}">
        <p14:creationId xmlns:p14="http://schemas.microsoft.com/office/powerpoint/2010/main" val="250951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 YOU HAVE ANY QUESTIONS?</a:t>
            </a:r>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21</a:t>
            </a:fld>
            <a:endParaRPr lang="en-US"/>
          </a:p>
        </p:txBody>
      </p:sp>
    </p:spTree>
    <p:extLst>
      <p:ext uri="{BB962C8B-B14F-4D97-AF65-F5344CB8AC3E}">
        <p14:creationId xmlns:p14="http://schemas.microsoft.com/office/powerpoint/2010/main" val="4207103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9A0A63-391E-49F0-9D90-B5D00ECA1A9A}" type="slidenum">
              <a:rPr lang="en-US" smtClean="0"/>
              <a:t>22</a:t>
            </a:fld>
            <a:endParaRPr lang="en-US"/>
          </a:p>
        </p:txBody>
      </p:sp>
    </p:spTree>
    <p:extLst>
      <p:ext uri="{BB962C8B-B14F-4D97-AF65-F5344CB8AC3E}">
        <p14:creationId xmlns:p14="http://schemas.microsoft.com/office/powerpoint/2010/main" val="38314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9A0A63-391E-49F0-9D90-B5D00ECA1A9A}" type="slidenum">
              <a:rPr lang="en-US" smtClean="0"/>
              <a:t>3</a:t>
            </a:fld>
            <a:endParaRPr lang="en-US"/>
          </a:p>
        </p:txBody>
      </p:sp>
    </p:spTree>
    <p:extLst>
      <p:ext uri="{BB962C8B-B14F-4D97-AF65-F5344CB8AC3E}">
        <p14:creationId xmlns:p14="http://schemas.microsoft.com/office/powerpoint/2010/main" val="84084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9A0A63-391E-49F0-9D90-B5D00ECA1A9A}" type="slidenum">
              <a:rPr lang="en-US" smtClean="0"/>
              <a:t>4</a:t>
            </a:fld>
            <a:endParaRPr lang="en-US"/>
          </a:p>
        </p:txBody>
      </p:sp>
    </p:spTree>
    <p:extLst>
      <p:ext uri="{BB962C8B-B14F-4D97-AF65-F5344CB8AC3E}">
        <p14:creationId xmlns:p14="http://schemas.microsoft.com/office/powerpoint/2010/main" val="252788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b="1" dirty="0"/>
              <a:t>The 2009 article, </a:t>
            </a:r>
            <a:r>
              <a:rPr lang="en-US" b="1" i="1" dirty="0">
                <a:hlinkClick r:id="rId3"/>
              </a:rPr>
              <a:t>Defining and describing medical learning communities: results of a national survey</a:t>
            </a:r>
            <a:r>
              <a:rPr lang="en-US" b="1" i="1" dirty="0"/>
              <a:t> by Ferguson et al, </a:t>
            </a:r>
            <a:r>
              <a:rPr lang="en-US" b="1" dirty="0"/>
              <a:t>piqued our interest. </a:t>
            </a:r>
            <a:r>
              <a:rPr lang="en-US" dirty="0"/>
              <a:t>Ferguson’s study reported that, among other things, that academic learning communities can be used to deliver curriculum, however, it did not mention any findings of academic learning communities used for scholarship or research purposes. In fact, Ferguson’s research finds that most student learning communities are used for social purposes. Willis and </a:t>
            </a:r>
            <a:r>
              <a:rPr lang="en-US" dirty="0" err="1"/>
              <a:t>Deardorff</a:t>
            </a:r>
            <a:r>
              <a:rPr lang="en-US" dirty="0"/>
              <a:t>, however, in 2011, wrote a paper suggesting that scholarship/research be a defined purpose of undergraduate student learning communities. </a:t>
            </a:r>
          </a:p>
          <a:p>
            <a:r>
              <a:rPr lang="en-US" sz="800" dirty="0"/>
              <a:t>	(Ferguson K J, </a:t>
            </a:r>
            <a:r>
              <a:rPr lang="en-US" sz="800" dirty="0" err="1"/>
              <a:t>Wolter</a:t>
            </a:r>
            <a:r>
              <a:rPr lang="en-US" sz="800" dirty="0"/>
              <a:t> EM, Yarbrough DB, Carline JD, </a:t>
            </a:r>
            <a:r>
              <a:rPr lang="en-US" sz="800" dirty="0" err="1"/>
              <a:t>Krupat</a:t>
            </a:r>
            <a:r>
              <a:rPr lang="en-US" sz="800" dirty="0"/>
              <a:t> E. Defining and describing medical learning communities: 	results of a national survey. </a:t>
            </a:r>
            <a:r>
              <a:rPr lang="en-US" sz="800" dirty="0" err="1"/>
              <a:t>Acad</a:t>
            </a:r>
            <a:r>
              <a:rPr lang="en-US" sz="800" dirty="0"/>
              <a:t> Med. 2009;84(11):1549-56.</a:t>
            </a:r>
          </a:p>
          <a:p>
            <a:r>
              <a:rPr lang="en-CA" sz="800" dirty="0"/>
              <a:t>	Willis M, </a:t>
            </a:r>
            <a:r>
              <a:rPr lang="en-CA" sz="800" dirty="0" err="1"/>
              <a:t>Deardorff</a:t>
            </a:r>
            <a:r>
              <a:rPr lang="en-CA" sz="800" dirty="0"/>
              <a:t> A. Developing a research-focused learning community at one medical school. Med </a:t>
            </a:r>
            <a:r>
              <a:rPr lang="en-CA" sz="800" dirty="0" err="1"/>
              <a:t>Sci</a:t>
            </a:r>
            <a:r>
              <a:rPr lang="en-CA" sz="800" dirty="0"/>
              <a:t> Educator. 	2011;21(1):98-103.)</a:t>
            </a:r>
          </a:p>
          <a:p>
            <a:endParaRPr lang="en-CA" sz="800" dirty="0"/>
          </a:p>
          <a:p>
            <a:pPr marL="232943" indent="-232943">
              <a:buFont typeface="+mj-lt"/>
              <a:buAutoNum type="arabicPeriod" startAt="2"/>
            </a:pPr>
            <a:r>
              <a:rPr lang="en-CA" sz="800" b="1" dirty="0"/>
              <a:t>The imperative for academic medical librarians to take on new roles in the 21</a:t>
            </a:r>
            <a:r>
              <a:rPr lang="en-CA" sz="800" b="1" baseline="30000" dirty="0"/>
              <a:t>st</a:t>
            </a:r>
            <a:r>
              <a:rPr lang="en-CA" sz="800" b="1" dirty="0"/>
              <a:t> century academic enterprise.</a:t>
            </a:r>
            <a:r>
              <a:rPr lang="en-CA" sz="800" dirty="0"/>
              <a:t> </a:t>
            </a:r>
            <a:r>
              <a:rPr lang="en-US" dirty="0"/>
              <a:t> to remain relevant in the 21</a:t>
            </a:r>
            <a:r>
              <a:rPr lang="en-US" baseline="30000" dirty="0"/>
              <a:t>st</a:t>
            </a:r>
            <a:r>
              <a:rPr lang="en-US" dirty="0"/>
              <a:t> century, librarians need to change the roles they play in the academic enterprise from service providers to ‘embedded’ members of research teams and student activities. </a:t>
            </a:r>
          </a:p>
          <a:p>
            <a:r>
              <a:rPr lang="en-US" dirty="0"/>
              <a:t>	(American Library Association. The State of America's Libraries: A report from the American Library Association 2012 	[Internet]. p. 29. [cited 2014 Dec 19]. Available from: 	</a:t>
            </a:r>
            <a:r>
              <a:rPr lang="en-US" b="1" u="sng" dirty="0">
                <a:hlinkClick r:id="rId4"/>
              </a:rPr>
              <a:t>http://www.ala.org/news/sites/ala.org.news/files/content/StateofAmericasLibrariesReport2012Finalwi	thcover.pdf</a:t>
            </a:r>
            <a:r>
              <a:rPr lang="en-US" b="1" dirty="0"/>
              <a:t>.)</a:t>
            </a:r>
            <a:endParaRPr lang="en-US" dirty="0"/>
          </a:p>
          <a:p>
            <a:pPr marL="232943" indent="-232943">
              <a:buFont typeface="+mj-lt"/>
              <a:buAutoNum type="arabicPeriod" startAt="2"/>
            </a:pPr>
            <a:endParaRPr lang="en-CA" sz="800" dirty="0"/>
          </a:p>
          <a:p>
            <a:pPr marL="232943" indent="-232943">
              <a:buFont typeface="+mj-lt"/>
              <a:buAutoNum type="arabicPeriod" startAt="3"/>
            </a:pPr>
            <a:r>
              <a:rPr lang="en-US" b="1" dirty="0"/>
              <a:t>Calls to reform undergraduate medical education to meet 21</a:t>
            </a:r>
            <a:r>
              <a:rPr lang="en-US" b="1" baseline="30000" dirty="0"/>
              <a:t>st</a:t>
            </a:r>
            <a:r>
              <a:rPr lang="en-US" b="1" dirty="0"/>
              <a:t> century societal demands. </a:t>
            </a:r>
            <a:r>
              <a:rPr lang="en-CA" b="1" dirty="0" smtClean="0"/>
              <a:t>All reports called for</a:t>
            </a:r>
            <a:r>
              <a:rPr lang="en-CA" b="1" baseline="0" dirty="0" smtClean="0"/>
              <a:t> students to have more scholarship/research opportunities and for there to be more student-centred learning</a:t>
            </a:r>
            <a:endParaRPr lang="en-CA" b="1" dirty="0" smtClean="0"/>
          </a:p>
          <a:p>
            <a:r>
              <a:rPr lang="en-US" dirty="0"/>
              <a:t>There have been extensive recent calls nationally and internationally to reform the undergraduate medical education context from the </a:t>
            </a:r>
            <a:r>
              <a:rPr lang="en-US" dirty="0" err="1"/>
              <a:t>Flexnerian</a:t>
            </a:r>
            <a:r>
              <a:rPr lang="en-US" dirty="0"/>
              <a:t> model of medical education to a new paradigm. All of these reports make the following recommendations for revising the undergraduate medical education curriculum</a:t>
            </a:r>
            <a:r>
              <a:rPr lang="en-US" b="1" dirty="0"/>
              <a:t>:</a:t>
            </a:r>
          </a:p>
          <a:p>
            <a:pPr marL="698830" lvl="1" indent="-232943" defTabSz="931774">
              <a:buFont typeface="Arial" panose="020B0604020202020204" pitchFamily="34" charset="0"/>
              <a:buChar char="•"/>
            </a:pPr>
            <a:r>
              <a:rPr lang="en-US" b="1" dirty="0"/>
              <a:t>To move from a time-based educational paradigm to a </a:t>
            </a:r>
            <a:r>
              <a:rPr lang="en-US" b="1" i="1" dirty="0"/>
              <a:t>competency-based paradigm</a:t>
            </a:r>
            <a:r>
              <a:rPr lang="en-US" dirty="0"/>
              <a:t> </a:t>
            </a:r>
          </a:p>
          <a:p>
            <a:pPr marL="698830" lvl="1" indent="-232943" defTabSz="931774">
              <a:buFont typeface="Arial" panose="020B0604020202020204" pitchFamily="34" charset="0"/>
              <a:buChar char="•"/>
            </a:pPr>
            <a:r>
              <a:rPr lang="en-US" b="1" dirty="0"/>
              <a:t>To increase opportunities for </a:t>
            </a:r>
            <a:r>
              <a:rPr lang="en-US" b="1" i="1" dirty="0"/>
              <a:t>student scholarship and research</a:t>
            </a:r>
            <a:endParaRPr lang="en-US" dirty="0"/>
          </a:p>
          <a:p>
            <a:pPr lvl="1"/>
            <a:r>
              <a:rPr lang="en-US" dirty="0"/>
              <a:t>	The Liaison Committee on Medical Education (LCME) states:  “An institution that offers a medical education program 	should make available sufficient opportunities for medical students to participate in research and other scholarly 	activities of its faculty and encourage and support medical student participation.” (Liaison Committee on Medical 	Education. Functions and structure of a medical school: standards for accreditation of medical education programs 	leading to the M.D. degree. Liaison Committee on Medical Education. 2013. Available from: 	</a:t>
            </a:r>
            <a:r>
              <a:rPr lang="en-US" b="1" u="sng" dirty="0">
                <a:hlinkClick r:id="rId5"/>
              </a:rPr>
              <a:t>http://www.lcme.org/publications.htm#standards-section</a:t>
            </a:r>
            <a:r>
              <a:rPr lang="en-US" b="1" u="sng" dirty="0"/>
              <a:t>.)</a:t>
            </a:r>
            <a:r>
              <a:rPr lang="en-US" dirty="0"/>
              <a:t> </a:t>
            </a:r>
          </a:p>
          <a:p>
            <a:pPr marL="640594" lvl="1" indent="-174708" defTabSz="931774">
              <a:buFont typeface="Arial" panose="020B0604020202020204" pitchFamily="34" charset="0"/>
              <a:buChar char="•"/>
            </a:pPr>
            <a:r>
              <a:rPr lang="en-US" b="1" dirty="0"/>
              <a:t>To </a:t>
            </a:r>
            <a:r>
              <a:rPr lang="en-US" b="1" i="1" dirty="0"/>
              <a:t>diversify learning contexts</a:t>
            </a:r>
            <a:r>
              <a:rPr lang="en-US" b="1" dirty="0"/>
              <a:t>  to ensure student learning takes into account the 21</a:t>
            </a:r>
            <a:r>
              <a:rPr lang="en-US" b="1" baseline="30000" dirty="0"/>
              <a:t>st</a:t>
            </a:r>
            <a:r>
              <a:rPr lang="en-US" b="1" dirty="0"/>
              <a:t> century digital and more student-</a:t>
            </a:r>
            <a:r>
              <a:rPr lang="en-US" b="1" dirty="0" err="1"/>
              <a:t>centred</a:t>
            </a:r>
            <a:r>
              <a:rPr lang="en-US" b="1" dirty="0"/>
              <a:t> learning environment. </a:t>
            </a:r>
            <a:r>
              <a:rPr lang="en-US" dirty="0"/>
              <a:t>The Carnegie Report by Cooke and Irby envisions a medical education system that…”creates opportunities for integrative and collaborative learning. Student learning contexts need to be diversified, “in part to ensure that online learning be a part of student curriculum and to ensure that students work in small groups or communities.” </a:t>
            </a:r>
            <a:r>
              <a:rPr lang="en-US" dirty="0" err="1"/>
              <a:t>Kadmon</a:t>
            </a:r>
            <a:r>
              <a:rPr lang="en-US" dirty="0"/>
              <a:t> G, Schmidt J, De </a:t>
            </a:r>
            <a:r>
              <a:rPr lang="en-US" dirty="0" err="1"/>
              <a:t>Cono</a:t>
            </a:r>
            <a:r>
              <a:rPr lang="en-US" dirty="0"/>
              <a:t> N, </a:t>
            </a:r>
            <a:r>
              <a:rPr lang="en-US" dirty="0" err="1"/>
              <a:t>Kadmon</a:t>
            </a:r>
            <a:r>
              <a:rPr lang="en-US" dirty="0"/>
              <a:t> M. (2011). Integrative vs. traditional learning from the student perspective. GMS </a:t>
            </a:r>
            <a:r>
              <a:rPr lang="en-US" dirty="0" err="1"/>
              <a:t>Zeitschrift</a:t>
            </a:r>
            <a:r>
              <a:rPr lang="en-US" dirty="0"/>
              <a:t> </a:t>
            </a:r>
            <a:r>
              <a:rPr lang="en-US" dirty="0" err="1"/>
              <a:t>für</a:t>
            </a:r>
            <a:r>
              <a:rPr lang="en-US" dirty="0"/>
              <a:t> </a:t>
            </a:r>
            <a:r>
              <a:rPr lang="en-US" dirty="0" err="1"/>
              <a:t>medizinische</a:t>
            </a:r>
            <a:r>
              <a:rPr lang="en-US" dirty="0"/>
              <a:t> </a:t>
            </a:r>
            <a:r>
              <a:rPr lang="en-US" dirty="0" err="1"/>
              <a:t>ausbildung</a:t>
            </a:r>
            <a:r>
              <a:rPr lang="en-US" dirty="0"/>
              <a:t>. 2011;28(2).</a:t>
            </a:r>
          </a:p>
          <a:p>
            <a:pPr marL="640594" lvl="1" indent="-174708">
              <a:buFont typeface="Arial" panose="020B0604020202020204" pitchFamily="34" charset="0"/>
              <a:buChar char="•"/>
            </a:pPr>
            <a:r>
              <a:rPr lang="en-US" b="1" dirty="0"/>
              <a:t>To better address </a:t>
            </a:r>
            <a:r>
              <a:rPr lang="en-US" b="1" i="1" dirty="0"/>
              <a:t>the ‘hidden’ curriculum. </a:t>
            </a:r>
            <a:r>
              <a:rPr lang="en-US" dirty="0"/>
              <a:t>The Future of medical education in Canada (FMEC): a collective vision for MD education report states that “Faculties of Medicine must therefore ensure that the hidden curriculum is regularly identified and addressed by students, educators, and faculty throughout all stages of learning.” (Association of Faculties of Medicine of Canada. The future of medical education in Canada (FMEC): a collective vision for MD education. Association of Faculties of Medicine of Canada, 2009: p.6. </a:t>
            </a:r>
            <a:r>
              <a:rPr lang="en-CA" dirty="0"/>
              <a:t>Available from: </a:t>
            </a:r>
            <a:r>
              <a:rPr lang="en-CA" b="1" u="sng" dirty="0">
                <a:hlinkClick r:id="rId6"/>
              </a:rPr>
              <a:t>http://www.afmc.ca/future-of-medical-education-in-canada/medical-doctor-project/collective-vision.php</a:t>
            </a:r>
            <a:r>
              <a:rPr lang="en-CA" b="1" dirty="0"/>
              <a:t>.)</a:t>
            </a:r>
            <a:endParaRPr lang="en-US" sz="1100" dirty="0"/>
          </a:p>
          <a:p>
            <a:pPr marL="1164717" lvl="2" indent="-232943">
              <a:buFont typeface="Arial" panose="020B0604020202020204" pitchFamily="34" charset="0"/>
              <a:buChar char="•"/>
            </a:pPr>
            <a:endParaRPr lang="en-CA" b="1" dirty="0"/>
          </a:p>
          <a:p>
            <a:r>
              <a:rPr lang="en-CA" b="1" dirty="0"/>
              <a:t>Finally, </a:t>
            </a:r>
            <a:r>
              <a:rPr lang="en-US" dirty="0"/>
              <a:t>we could see that embedding librarians within student learning communities might address many of the concerns raised in the library and medical education literatures. </a:t>
            </a:r>
          </a:p>
          <a:p>
            <a:endParaRPr lang="en-US" b="1" dirty="0"/>
          </a:p>
          <a:p>
            <a:r>
              <a:rPr lang="en-US" dirty="0"/>
              <a:t>Cooke M, Irby DM, O’Brien BC. Educating physicians: a call for the reform of medical school and residency. </a:t>
            </a:r>
            <a:r>
              <a:rPr lang="en-US" dirty="0" err="1"/>
              <a:t>Jossey</a:t>
            </a:r>
            <a:r>
              <a:rPr lang="en-US" dirty="0"/>
              <a:t>-Bass/Carnegie Foundation for the Advancement of Teaching.</a:t>
            </a:r>
          </a:p>
          <a:p>
            <a:r>
              <a:rPr lang="en-US" dirty="0"/>
              <a:t>Vol.16. John Wiley &amp; Sons. </a:t>
            </a:r>
          </a:p>
          <a:p>
            <a:r>
              <a:rPr lang="en-US" dirty="0"/>
              <a:t>Hager M, Russell S, eds. Revisiting the medical school educational mission at a time of expansion: a Conference Sponsored by the Josiah Macy, Jr. Foundation. Josiah Macy Jr. Foundation, 2009.</a:t>
            </a:r>
          </a:p>
          <a:p>
            <a:r>
              <a:rPr lang="en-US" dirty="0"/>
              <a:t>The Association of Faculties of Medicine of Canada. The Future of medical education in Canada (FMEC): a collective vision for MD education. Association of Faculties of Medicine of Canada, 2009. </a:t>
            </a:r>
            <a:r>
              <a:rPr lang="en-CA" dirty="0"/>
              <a:t>Available from</a:t>
            </a:r>
            <a:r>
              <a:rPr lang="en-CA" b="1" dirty="0"/>
              <a:t>: </a:t>
            </a:r>
            <a:r>
              <a:rPr lang="en-CA" b="1" u="sng" dirty="0">
                <a:hlinkClick r:id="rId6"/>
              </a:rPr>
              <a:t>http://www.afmc.ca/future-of-medical-education-in-canada/medical-doctor-project/collective-vision.php</a:t>
            </a:r>
            <a:r>
              <a:rPr lang="en-CA" dirty="0"/>
              <a:t>.</a:t>
            </a:r>
            <a:endParaRPr lang="en-US" dirty="0"/>
          </a:p>
          <a:p>
            <a:r>
              <a:rPr lang="en-US" dirty="0"/>
              <a:t>General Medical Council. Education Committee. Tomorrow’s doctors: recommendations on undergraduate medical education. London: General Medical Council. 2009.  </a:t>
            </a:r>
          </a:p>
          <a:p>
            <a:pPr defTabSz="931774"/>
            <a:endParaRPr lang="en-US" dirty="0"/>
          </a:p>
          <a:p>
            <a:pPr marL="232943" indent="-232943">
              <a:buFont typeface="+mj-lt"/>
              <a:buAutoNum type="arabicPeriod" startAt="3"/>
            </a:pPr>
            <a:endParaRPr lang="en-CA" sz="800" dirty="0"/>
          </a:p>
          <a:p>
            <a:endParaRPr lang="en-US" sz="800" dirty="0"/>
          </a:p>
          <a:p>
            <a:endParaRPr lang="en-US" dirty="0"/>
          </a:p>
          <a:p>
            <a:endParaRPr lang="en-CA" baseline="0" dirty="0" smtClean="0"/>
          </a:p>
          <a:p>
            <a:endParaRPr lang="en-CA" b="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5</a:t>
            </a:fld>
            <a:endParaRPr lang="en-US"/>
          </a:p>
        </p:txBody>
      </p:sp>
    </p:spTree>
    <p:extLst>
      <p:ext uri="{BB962C8B-B14F-4D97-AF65-F5344CB8AC3E}">
        <p14:creationId xmlns:p14="http://schemas.microsoft.com/office/powerpoint/2010/main" val="57237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creation</a:t>
            </a:r>
          </a:p>
          <a:p>
            <a:r>
              <a:rPr lang="en-US" dirty="0" smtClean="0"/>
              <a:t>Critical appraisal</a:t>
            </a:r>
          </a:p>
          <a:p>
            <a:r>
              <a:rPr lang="en-US" dirty="0" smtClean="0"/>
              <a:t>Research design</a:t>
            </a:r>
          </a:p>
          <a:p>
            <a:r>
              <a:rPr lang="en-US" dirty="0" smtClean="0"/>
              <a:t>Information/data use</a:t>
            </a:r>
          </a:p>
          <a:p>
            <a:r>
              <a:rPr lang="en-US" dirty="0" smtClean="0"/>
              <a:t>Knowledge management</a:t>
            </a:r>
          </a:p>
          <a:p>
            <a:r>
              <a:rPr lang="en-US" dirty="0" smtClean="0"/>
              <a:t>Research papers</a:t>
            </a:r>
          </a:p>
          <a:p>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6</a:t>
            </a:fld>
            <a:endParaRPr lang="en-US"/>
          </a:p>
        </p:txBody>
      </p:sp>
    </p:spTree>
    <p:extLst>
      <p:ext uri="{BB962C8B-B14F-4D97-AF65-F5344CB8AC3E}">
        <p14:creationId xmlns:p14="http://schemas.microsoft.com/office/powerpoint/2010/main" val="395540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Primary goals of ALCs</a:t>
            </a:r>
            <a:r>
              <a:rPr lang="en-CA" b="1" baseline="0" dirty="0" smtClean="0"/>
              <a:t> </a:t>
            </a:r>
          </a:p>
          <a:p>
            <a:pPr marL="174708" indent="-174708">
              <a:buFont typeface="Wingdings" panose="05000000000000000000" pitchFamily="2" charset="2"/>
              <a:buChar char="ü"/>
            </a:pPr>
            <a:r>
              <a:rPr lang="en-US" dirty="0" smtClean="0"/>
              <a:t>Establish academic support networks</a:t>
            </a:r>
          </a:p>
          <a:p>
            <a:pPr marL="174708" indent="-174708">
              <a:buFont typeface="Wingdings" panose="05000000000000000000" pitchFamily="2" charset="2"/>
              <a:buChar char="ü"/>
            </a:pPr>
            <a:r>
              <a:rPr lang="en-US" dirty="0" smtClean="0"/>
              <a:t>Fostering meaningful relationships</a:t>
            </a:r>
          </a:p>
          <a:p>
            <a:pPr marL="174708" indent="-174708">
              <a:buFont typeface="Wingdings" panose="05000000000000000000" pitchFamily="2" charset="2"/>
              <a:buChar char="ü"/>
            </a:pPr>
            <a:r>
              <a:rPr lang="en-US" dirty="0" smtClean="0"/>
              <a:t>Professionalism</a:t>
            </a:r>
          </a:p>
          <a:p>
            <a:pPr marL="174708" indent="-174708">
              <a:buFont typeface="Wingdings" panose="05000000000000000000" pitchFamily="2" charset="2"/>
              <a:buChar char="ü"/>
            </a:pPr>
            <a:r>
              <a:rPr lang="en-US" dirty="0" smtClean="0"/>
              <a:t>Social</a:t>
            </a:r>
          </a:p>
          <a:p>
            <a:pPr marL="174708" indent="-174708">
              <a:buFont typeface="Wingdings" panose="05000000000000000000" pitchFamily="2" charset="2"/>
              <a:buChar char="ü"/>
            </a:pPr>
            <a:r>
              <a:rPr lang="en-US" dirty="0" smtClean="0"/>
              <a:t>Engagement in scholarship activities</a:t>
            </a:r>
          </a:p>
          <a:p>
            <a:pPr marL="174708" indent="-174708">
              <a:buFont typeface="Wingdings" panose="05000000000000000000" pitchFamily="2" charset="2"/>
              <a:buChar char="ü"/>
            </a:pPr>
            <a:r>
              <a:rPr lang="en-US" dirty="0" smtClean="0"/>
              <a:t>Student support services</a:t>
            </a:r>
          </a:p>
          <a:p>
            <a:pPr marL="174708" indent="-174708">
              <a:buFont typeface="Wingdings" panose="05000000000000000000" pitchFamily="2" charset="2"/>
              <a:buChar char="ü"/>
            </a:pPr>
            <a:r>
              <a:rPr lang="en-US" dirty="0" err="1" smtClean="0"/>
              <a:t>Interprofessional</a:t>
            </a:r>
            <a:r>
              <a:rPr lang="en-US" dirty="0" smtClean="0"/>
              <a:t> teamwork</a:t>
            </a:r>
          </a:p>
          <a:p>
            <a:pPr marL="174708" indent="-174708">
              <a:buFont typeface="Wingdings" panose="05000000000000000000" pitchFamily="2" charset="2"/>
              <a:buChar char="ü"/>
            </a:pPr>
            <a:r>
              <a:rPr lang="en-US" dirty="0" smtClean="0"/>
              <a:t>Academic mentorship</a:t>
            </a:r>
          </a:p>
          <a:p>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7</a:t>
            </a:fld>
            <a:endParaRPr lang="en-US"/>
          </a:p>
        </p:txBody>
      </p:sp>
    </p:spTree>
    <p:extLst>
      <p:ext uri="{BB962C8B-B14F-4D97-AF65-F5344CB8AC3E}">
        <p14:creationId xmlns:p14="http://schemas.microsoft.com/office/powerpoint/2010/main" val="334225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r>
              <a:rPr lang="en-CA" b="1" baseline="0" dirty="0" smtClean="0"/>
              <a:t>LCs are about student-centred learning (small groups, longitudinal relationships)</a:t>
            </a:r>
          </a:p>
          <a:p>
            <a:pPr defTabSz="949478"/>
            <a:r>
              <a:rPr lang="en-CA" b="1" baseline="0" dirty="0" smtClean="0"/>
              <a:t>It’s been said that LCs could address the “hidden curriculum” which is where librarians fit in.</a:t>
            </a:r>
            <a:endParaRPr lang="en-CA" b="1" dirty="0" smtClean="0"/>
          </a:p>
          <a:p>
            <a:endParaRPr lang="en-CA" dirty="0" smtClean="0"/>
          </a:p>
          <a:p>
            <a:r>
              <a:rPr lang="en-CA" dirty="0" smtClean="0"/>
              <a:t>Learning communities</a:t>
            </a:r>
            <a:r>
              <a:rPr lang="en-CA" baseline="0" dirty="0" smtClean="0"/>
              <a:t> – modern movement in higher </a:t>
            </a:r>
            <a:r>
              <a:rPr lang="en-CA" baseline="0" dirty="0" err="1" smtClean="0"/>
              <a:t>ed</a:t>
            </a:r>
            <a:r>
              <a:rPr lang="en-CA" baseline="0" dirty="0" smtClean="0"/>
              <a:t> began in 1980s but not in med schools</a:t>
            </a:r>
            <a:endParaRPr lang="en-CA" dirty="0" smtClean="0"/>
          </a:p>
          <a:p>
            <a:endParaRPr lang="en-CA" dirty="0" smtClean="0"/>
          </a:p>
          <a:p>
            <a:r>
              <a:rPr lang="en-CA" dirty="0" smtClean="0"/>
              <a:t>Learning communities are associated with positive outcomes including student retention and academic achievement</a:t>
            </a:r>
          </a:p>
          <a:p>
            <a:endParaRPr lang="en-CA" dirty="0" smtClean="0"/>
          </a:p>
          <a:p>
            <a:r>
              <a:rPr lang="en-CA" dirty="0" smtClean="0"/>
              <a:t>57 North</a:t>
            </a:r>
            <a:r>
              <a:rPr lang="en-CA" baseline="0" dirty="0" smtClean="0"/>
              <a:t> American medical schools belong to the Learning Communities Institute. The LCIs first met in 2005</a:t>
            </a:r>
          </a:p>
          <a:p>
            <a:endParaRPr lang="en-CA" baseline="0" dirty="0" smtClean="0"/>
          </a:p>
          <a:p>
            <a:r>
              <a:rPr lang="en-CA" baseline="0" dirty="0" smtClean="0"/>
              <a:t>Sunny Smith et al (2014) found, like Ferguson et al (2009) that most LCs address professionalism and social activities mentoring and social activities, clinical skills </a:t>
            </a:r>
            <a:r>
              <a:rPr lang="en-CA" b="1" baseline="0" dirty="0" smtClean="0"/>
              <a:t>but not research/scholarship</a:t>
            </a:r>
          </a:p>
          <a:p>
            <a:r>
              <a:rPr lang="en-CA" baseline="0" dirty="0" smtClean="0"/>
              <a:t>-there is still not much literature on LCs in medical education</a:t>
            </a:r>
          </a:p>
          <a:p>
            <a:endParaRPr lang="en-CA" baseline="0" dirty="0" smtClean="0"/>
          </a:p>
          <a:p>
            <a:r>
              <a:rPr lang="en-CA" baseline="0" dirty="0" smtClean="0"/>
              <a:t>Ferguson et al </a:t>
            </a:r>
            <a:r>
              <a:rPr lang="en-CA" baseline="0" dirty="0" err="1" smtClean="0"/>
              <a:t>Acad</a:t>
            </a:r>
            <a:r>
              <a:rPr lang="en-CA" baseline="0" dirty="0" smtClean="0"/>
              <a:t> Med 2009 identified 18 LCs in UG med schools</a:t>
            </a:r>
          </a:p>
          <a:p>
            <a:endParaRPr lang="en-CA" baseline="0" dirty="0" smtClean="0"/>
          </a:p>
          <a:p>
            <a:r>
              <a:rPr lang="en-CA" baseline="0" dirty="0" smtClean="0"/>
              <a:t>Smith et al </a:t>
            </a:r>
            <a:r>
              <a:rPr lang="en-CA" baseline="0" dirty="0" err="1" smtClean="0"/>
              <a:t>Acad</a:t>
            </a:r>
            <a:r>
              <a:rPr lang="en-CA" baseline="0" dirty="0" smtClean="0"/>
              <a:t> Med 2014 identified 66 LCs in UG med schools with another 29 med schools considering them</a:t>
            </a:r>
          </a:p>
          <a:p>
            <a:endParaRPr lang="en-CA" baseline="0" dirty="0" smtClean="0"/>
          </a:p>
          <a:p>
            <a:pPr defTabSz="465887">
              <a:defRPr/>
            </a:pPr>
            <a:r>
              <a:rPr lang="en-CA" baseline="0" dirty="0" smtClean="0"/>
              <a:t>Ferguson (2009) notes in her paper (</a:t>
            </a:r>
            <a:r>
              <a:rPr lang="en-US" dirty="0" smtClean="0"/>
              <a:t>Ferguson, K. J., </a:t>
            </a:r>
            <a:r>
              <a:rPr lang="en-US" dirty="0" err="1" smtClean="0"/>
              <a:t>Wolter</a:t>
            </a:r>
            <a:r>
              <a:rPr lang="en-US" dirty="0" smtClean="0"/>
              <a:t>, E. M., Yarbrough, D. B., Carline, J. D., &amp; </a:t>
            </a:r>
            <a:r>
              <a:rPr lang="en-US" dirty="0" err="1" smtClean="0"/>
              <a:t>Krupat</a:t>
            </a:r>
            <a:r>
              <a:rPr lang="en-US" dirty="0" smtClean="0"/>
              <a:t>, E. (2009). Defining and describing medical learning communities: results of a national survey. </a:t>
            </a:r>
            <a:r>
              <a:rPr lang="en-US" i="1" dirty="0" smtClean="0"/>
              <a:t>Academic Medicine</a:t>
            </a:r>
            <a:r>
              <a:rPr lang="en-US" dirty="0" smtClean="0"/>
              <a:t>, </a:t>
            </a:r>
            <a:r>
              <a:rPr lang="en-US" i="1" dirty="0" smtClean="0"/>
              <a:t>84</a:t>
            </a:r>
            <a:r>
              <a:rPr lang="en-US" dirty="0" smtClean="0"/>
              <a:t>(11), 1549-1556)</a:t>
            </a:r>
            <a:r>
              <a:rPr lang="en-US" baseline="0" dirty="0" smtClean="0"/>
              <a:t> </a:t>
            </a:r>
            <a:r>
              <a:rPr lang="en-CA" baseline="0" dirty="0" smtClean="0"/>
              <a:t>, that a big challenge for learning communities in med </a:t>
            </a:r>
            <a:r>
              <a:rPr lang="en-CA" baseline="0" dirty="0" err="1" smtClean="0"/>
              <a:t>ed</a:t>
            </a:r>
            <a:r>
              <a:rPr lang="en-CA" baseline="0" dirty="0" smtClean="0"/>
              <a:t> is identifying enough clinical faculty to participate (time commitment, cost). That interested me as I thought perhaps librarians could be some of the mentors</a:t>
            </a:r>
            <a:endParaRPr lang="en-US" dirty="0" smtClean="0"/>
          </a:p>
          <a:p>
            <a:endParaRPr lang="en-US" dirty="0" smtClean="0"/>
          </a:p>
          <a:p>
            <a:pPr defTabSz="474739">
              <a:defRPr/>
            </a:pPr>
            <a:r>
              <a:rPr lang="en-US" dirty="0" smtClean="0"/>
              <a:t>The number of medical schools with learning communities is increasing rapidly.  Learning communities provide an opportunity to transform medical education through longitudinal relationships and mentoring.</a:t>
            </a:r>
          </a:p>
          <a:p>
            <a:r>
              <a:rPr lang="en-CA" dirty="0" err="1" smtClean="0"/>
              <a:t>nt</a:t>
            </a:r>
            <a:r>
              <a:rPr lang="en-CA" dirty="0" smtClean="0"/>
              <a:t>-centred learning  = Learning Communities Institute</a:t>
            </a:r>
            <a:endParaRPr lang="en-US" dirty="0" smtClean="0"/>
          </a:p>
          <a:p>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8</a:t>
            </a:fld>
            <a:endParaRPr lang="en-US"/>
          </a:p>
        </p:txBody>
      </p:sp>
    </p:spTree>
    <p:extLst>
      <p:ext uri="{BB962C8B-B14F-4D97-AF65-F5344CB8AC3E}">
        <p14:creationId xmlns:p14="http://schemas.microsoft.com/office/powerpoint/2010/main" val="337669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CA" b="1" dirty="0" smtClean="0"/>
              <a:t>The literatures (education, medical, librarianship)</a:t>
            </a:r>
            <a:r>
              <a:rPr lang="en-CA" b="1" baseline="0" dirty="0" smtClean="0"/>
              <a:t> were searched</a:t>
            </a:r>
            <a:r>
              <a:rPr lang="en-CA" baseline="0" dirty="0" smtClean="0"/>
              <a:t> for relevant articles published between 2009 &amp; 2014. </a:t>
            </a:r>
            <a:r>
              <a:rPr lang="en-US" dirty="0"/>
              <a:t>(We chose to begin our searches in 2009 in order, partly, to update the Ferguson survey of medical schools with academic learning communities.) Over 200 articles met our criteria and were read.</a:t>
            </a:r>
          </a:p>
          <a:p>
            <a:endParaRPr lang="en-US" dirty="0"/>
          </a:p>
          <a:p>
            <a:r>
              <a:rPr lang="en-US" dirty="0"/>
              <a:t>	(Ferguson KJ, </a:t>
            </a:r>
            <a:r>
              <a:rPr lang="en-US" dirty="0" err="1"/>
              <a:t>Wolter</a:t>
            </a:r>
            <a:r>
              <a:rPr lang="en-US" dirty="0"/>
              <a:t> EM, Yarbrough DB, Carline JD, </a:t>
            </a:r>
            <a:r>
              <a:rPr lang="en-US" dirty="0" err="1"/>
              <a:t>Krupat</a:t>
            </a:r>
            <a:r>
              <a:rPr lang="en-US" dirty="0"/>
              <a:t> E. Defining and describing medical learning communities: 	results of a national survey. </a:t>
            </a:r>
            <a:r>
              <a:rPr lang="en-US" dirty="0" err="1"/>
              <a:t>Acad</a:t>
            </a:r>
            <a:r>
              <a:rPr lang="en-US" dirty="0"/>
              <a:t> Med. 2009;84(11):1549-56.)</a:t>
            </a:r>
          </a:p>
          <a:p>
            <a:endParaRPr lang="en-US" dirty="0"/>
          </a:p>
          <a:p>
            <a:pPr marL="232943" indent="-232943">
              <a:buFont typeface="+mj-lt"/>
              <a:buAutoNum type="arabicPeriod" startAt="2"/>
            </a:pPr>
            <a:r>
              <a:rPr lang="en-CA" b="1" dirty="0"/>
              <a:t>Two exploratory, semi-structured, web-based surveys were developed using both closed and open-ended options. They each ran for three weeks. </a:t>
            </a:r>
            <a:r>
              <a:rPr lang="en-CA" dirty="0"/>
              <a:t>The surveys </a:t>
            </a:r>
            <a:r>
              <a:rPr lang="en-US" dirty="0"/>
              <a:t>were informed, in part, and with the authors’ permissions, by adapting survey questions used in the following research:</a:t>
            </a:r>
          </a:p>
          <a:p>
            <a:pPr lvl="1"/>
            <a:r>
              <a:rPr lang="en-US" b="1" dirty="0"/>
              <a:t>Ferguson, K. J</a:t>
            </a:r>
            <a:r>
              <a:rPr lang="en-US" dirty="0"/>
              <a:t>., </a:t>
            </a:r>
            <a:r>
              <a:rPr lang="en-US" dirty="0" err="1"/>
              <a:t>Wolter</a:t>
            </a:r>
            <a:r>
              <a:rPr lang="en-US" dirty="0"/>
              <a:t>, E. M., Yarbrough, D. B., Carline, J. D., &amp; </a:t>
            </a:r>
            <a:r>
              <a:rPr lang="en-US" dirty="0" err="1"/>
              <a:t>Krupat</a:t>
            </a:r>
            <a:r>
              <a:rPr lang="en-US" dirty="0"/>
              <a:t>, E. (2009). Defining and describing medical learning communities: results of a national survey. </a:t>
            </a:r>
            <a:r>
              <a:rPr lang="en-US" i="1" dirty="0"/>
              <a:t>Academic Medicine</a:t>
            </a:r>
            <a:r>
              <a:rPr lang="en-US" dirty="0"/>
              <a:t>, </a:t>
            </a:r>
            <a:r>
              <a:rPr lang="en-US" i="1" dirty="0"/>
              <a:t>84</a:t>
            </a:r>
            <a:r>
              <a:rPr lang="en-US" dirty="0"/>
              <a:t>(11), 1549-1556.</a:t>
            </a:r>
          </a:p>
          <a:p>
            <a:pPr lvl="1"/>
            <a:r>
              <a:rPr lang="en-US" b="1" dirty="0" err="1"/>
              <a:t>Haddow</a:t>
            </a:r>
            <a:r>
              <a:rPr lang="en-US" b="1" dirty="0"/>
              <a:t>, G</a:t>
            </a:r>
            <a:r>
              <a:rPr lang="en-US" dirty="0"/>
              <a:t>. (2012). Knowledge, skills and attributes for academic reference librarians. </a:t>
            </a:r>
            <a:r>
              <a:rPr lang="en-US" i="1" dirty="0"/>
              <a:t>Australian Academic &amp; Research Libraries</a:t>
            </a:r>
            <a:r>
              <a:rPr lang="en-US" dirty="0"/>
              <a:t>, </a:t>
            </a:r>
            <a:r>
              <a:rPr lang="en-US" i="1" dirty="0"/>
              <a:t>43</a:t>
            </a:r>
            <a:r>
              <a:rPr lang="en-US" dirty="0"/>
              <a:t>(3), 231-248.</a:t>
            </a:r>
          </a:p>
          <a:p>
            <a:pPr marL="465887" lvl="1" defTabSz="931774"/>
            <a:r>
              <a:rPr lang="en-US" b="1" dirty="0" err="1"/>
              <a:t>Marz</a:t>
            </a:r>
            <a:r>
              <a:rPr lang="en-US" b="1" dirty="0"/>
              <a:t>, R</a:t>
            </a:r>
            <a:r>
              <a:rPr lang="en-US" dirty="0"/>
              <a:t>., Dekker, F. W., Van </a:t>
            </a:r>
            <a:r>
              <a:rPr lang="en-US" dirty="0" err="1"/>
              <a:t>Schravendijk</a:t>
            </a:r>
            <a:r>
              <a:rPr lang="en-US" dirty="0"/>
              <a:t>, C., </a:t>
            </a:r>
            <a:r>
              <a:rPr lang="en-US" dirty="0" err="1"/>
              <a:t>O’Flynn</a:t>
            </a:r>
            <a:r>
              <a:rPr lang="en-US" dirty="0"/>
              <a:t>, S., &amp; Ross, M. T. (2013). Tuning research competences for Bologna three cycles in medicine: report of a MEDINE2 European consensus survey. </a:t>
            </a:r>
            <a:r>
              <a:rPr lang="en-US" i="1" dirty="0"/>
              <a:t>Perspectives on medical education</a:t>
            </a:r>
            <a:r>
              <a:rPr lang="en-US" dirty="0"/>
              <a:t>, </a:t>
            </a:r>
            <a:r>
              <a:rPr lang="en-US" i="1" dirty="0"/>
              <a:t>2</a:t>
            </a:r>
            <a:r>
              <a:rPr lang="en-US" dirty="0"/>
              <a:t>(4), 181-195. </a:t>
            </a:r>
          </a:p>
          <a:p>
            <a:pPr marL="465887" lvl="1" defTabSz="931774"/>
            <a:endParaRPr lang="en-US" dirty="0"/>
          </a:p>
          <a:p>
            <a:pPr marL="465887" lvl="1" defTabSz="931774"/>
            <a:r>
              <a:rPr lang="en-US" dirty="0"/>
              <a:t>One survey is designed for medical librarians with appointments in AAMC-accredited undergraduate medical schools; the other is designed for Deans of Curriculum (or equivalent) at AAMC-accredited undergraduate medical schools. The surveys both focus on the character of student learning communities at AAMC-accredited Canadian and American undergraduate medical schools; their focus, or not,  on student research and scholarship learning outcomes; and the role(s), if any, of librarian members of learning communities. </a:t>
            </a:r>
          </a:p>
          <a:p>
            <a:pPr lvl="1"/>
            <a:endParaRPr lang="en-US" dirty="0"/>
          </a:p>
          <a:p>
            <a:pPr marL="232943" indent="-232943">
              <a:buFont typeface="+mj-lt"/>
              <a:buAutoNum type="arabicPeriod" startAt="2"/>
            </a:pPr>
            <a:endParaRPr lang="en-US" b="1" dirty="0"/>
          </a:p>
          <a:p>
            <a:endParaRPr lang="en-US" dirty="0"/>
          </a:p>
        </p:txBody>
      </p:sp>
      <p:sp>
        <p:nvSpPr>
          <p:cNvPr id="4" name="Slide Number Placeholder 3"/>
          <p:cNvSpPr>
            <a:spLocks noGrp="1"/>
          </p:cNvSpPr>
          <p:nvPr>
            <p:ph type="sldNum" sz="quarter" idx="10"/>
          </p:nvPr>
        </p:nvSpPr>
        <p:spPr/>
        <p:txBody>
          <a:bodyPr/>
          <a:lstStyle/>
          <a:p>
            <a:fld id="{E89A0A63-391E-49F0-9D90-B5D00ECA1A9A}" type="slidenum">
              <a:rPr lang="en-US" smtClean="0"/>
              <a:t>9</a:t>
            </a:fld>
            <a:endParaRPr lang="en-US"/>
          </a:p>
        </p:txBody>
      </p:sp>
    </p:spTree>
    <p:extLst>
      <p:ext uri="{BB962C8B-B14F-4D97-AF65-F5344CB8AC3E}">
        <p14:creationId xmlns:p14="http://schemas.microsoft.com/office/powerpoint/2010/main" val="173947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66171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88759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70208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54348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25372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09084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10">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19794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51254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15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6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668133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74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07098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5372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11310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404020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71014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Title 6"/>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99825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102850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20399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461810047"/>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18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6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4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889000" y="1054102"/>
            <a:ext cx="54737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889000" y="2392366"/>
            <a:ext cx="5473700" cy="339089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993112176"/>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457039" rtl="0" eaLnBrk="1" latinLnBrk="0" hangingPunct="1">
        <a:spcBef>
          <a:spcPct val="0"/>
        </a:spcBef>
        <a:buNone/>
        <a:defRPr sz="2800" kern="1200">
          <a:solidFill>
            <a:srgbClr val="00599A"/>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771758820"/>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932500496"/>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33709081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1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015773711"/>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250747546"/>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712293339"/>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UC+M_04180_UnveilingMatPag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941999"/>
      </p:ext>
    </p:extLst>
  </p:cSld>
  <p:clrMap bg1="lt1" tx1="dk1" bg2="lt2" tx2="dk2" accent1="accent1" accent2="accent2" accent3="accent3" accent4="accent4" accent5="accent5" accent6="accent6" hlink="hlink" folHlink="folHlink"/>
  <p:sldLayoutIdLst>
    <p:sldLayoutId id="214748373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UC+M_04180_UnveilingMatPage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0306213"/>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080842"/>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2052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2721673740"/>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814231"/>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457200" y="20780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839486021"/>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457039" rtl="0" eaLnBrk="1" latinLnBrk="0" hangingPunct="1">
        <a:spcBef>
          <a:spcPct val="0"/>
        </a:spcBef>
        <a:buNone/>
        <a:defRPr sz="3600" kern="1200" cap="all">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927100" y="774700"/>
            <a:ext cx="4127500" cy="26162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1399013443"/>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457039" rtl="0" eaLnBrk="1" latinLnBrk="0" hangingPunct="1">
        <a:spcBef>
          <a:spcPct val="0"/>
        </a:spcBef>
        <a:buNone/>
        <a:defRPr sz="3600" kern="1200">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3957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2050879991"/>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039" rtl="0" eaLnBrk="1" latinLnBrk="0" hangingPunct="1">
        <a:spcBef>
          <a:spcPct val="0"/>
        </a:spcBef>
        <a:buNone/>
        <a:defRPr sz="3600" kern="1200" cap="all">
          <a:solidFill>
            <a:srgbClr val="005294"/>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706438"/>
            <a:ext cx="66040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2032001"/>
            <a:ext cx="66040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527882418"/>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12"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70054874"/>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6"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625054339"/>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3073400" y="858838"/>
            <a:ext cx="54737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3073400" y="2197102"/>
            <a:ext cx="5473700" cy="339089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525386287"/>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90524"/>
            <a:ext cx="5276850" cy="3590925"/>
          </a:xfrm>
        </p:spPr>
        <p:txBody>
          <a:bodyPr>
            <a:normAutofit/>
          </a:bodyPr>
          <a:lstStyle/>
          <a:p>
            <a:r>
              <a:rPr lang="en-CA" b="1" i="1" dirty="0" smtClean="0"/>
              <a:t>Radical Collaboration</a:t>
            </a:r>
            <a:r>
              <a:rPr lang="en-CA" b="1" dirty="0" smtClean="0"/>
              <a:t>: </a:t>
            </a:r>
            <a:r>
              <a:rPr lang="en-CA" sz="3200" b="1" dirty="0" smtClean="0"/>
              <a:t>medical librarians, student scholarship &amp; academic learning communities in the 21</a:t>
            </a:r>
            <a:r>
              <a:rPr lang="en-CA" sz="3200" b="1" baseline="30000" dirty="0" smtClean="0"/>
              <a:t>st</a:t>
            </a:r>
            <a:r>
              <a:rPr lang="en-CA" sz="3200" b="1" dirty="0" smtClean="0"/>
              <a:t> century</a:t>
            </a:r>
            <a:endParaRPr lang="en-US" sz="3200" b="1" dirty="0"/>
          </a:p>
        </p:txBody>
      </p:sp>
      <p:sp>
        <p:nvSpPr>
          <p:cNvPr id="3" name="TextBox 2"/>
          <p:cNvSpPr txBox="1"/>
          <p:nvPr/>
        </p:nvSpPr>
        <p:spPr>
          <a:xfrm>
            <a:off x="390524" y="3971925"/>
            <a:ext cx="5819776" cy="646331"/>
          </a:xfrm>
          <a:prstGeom prst="rect">
            <a:avLst/>
          </a:prstGeom>
          <a:noFill/>
        </p:spPr>
        <p:txBody>
          <a:bodyPr wrap="square" rtlCol="0">
            <a:spAutoFit/>
          </a:bodyPr>
          <a:lstStyle/>
          <a:p>
            <a:r>
              <a:rPr lang="en-CA" b="1" dirty="0" smtClean="0"/>
              <a:t>Rebecca </a:t>
            </a:r>
            <a:r>
              <a:rPr lang="en-CA" b="1" dirty="0" err="1" smtClean="0"/>
              <a:t>Raworth</a:t>
            </a:r>
            <a:r>
              <a:rPr lang="en-CA" dirty="0" smtClean="0"/>
              <a:t>, University of Victoria</a:t>
            </a:r>
          </a:p>
          <a:p>
            <a:r>
              <a:rPr lang="en-CA" b="1" dirty="0" smtClean="0"/>
              <a:t>Lindsay </a:t>
            </a:r>
            <a:r>
              <a:rPr lang="en-CA" b="1" dirty="0" err="1" smtClean="0"/>
              <a:t>Alcock</a:t>
            </a:r>
            <a:r>
              <a:rPr lang="en-CA" dirty="0" smtClean="0"/>
              <a:t>, Memorial University of Newfoundland</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701" y="5706222"/>
            <a:ext cx="1231899" cy="732401"/>
          </a:xfrm>
          <a:prstGeom prst="rect">
            <a:avLst/>
          </a:prstGeom>
        </p:spPr>
      </p:pic>
    </p:spTree>
    <p:extLst>
      <p:ext uri="{BB962C8B-B14F-4D97-AF65-F5344CB8AC3E}">
        <p14:creationId xmlns:p14="http://schemas.microsoft.com/office/powerpoint/2010/main" val="1507156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1849438"/>
            <a:ext cx="6261100" cy="4335461"/>
          </a:xfrm>
        </p:spPr>
        <p:txBody>
          <a:bodyPr/>
          <a:lstStyle/>
          <a:p>
            <a:pPr>
              <a:buFont typeface="Wingdings" panose="05000000000000000000" pitchFamily="2" charset="2"/>
              <a:buChar char="ü"/>
            </a:pPr>
            <a:endParaRPr lang="en-US" dirty="0" smtClean="0"/>
          </a:p>
          <a:p>
            <a:pPr>
              <a:buFont typeface="Wingdings" panose="05000000000000000000" pitchFamily="2" charset="2"/>
              <a:buChar char="ü"/>
            </a:pPr>
            <a:endParaRPr lang="en-US" dirty="0"/>
          </a:p>
          <a:p>
            <a:pPr>
              <a:buFont typeface="Wingdings" panose="05000000000000000000" pitchFamily="2" charset="2"/>
              <a:buChar char="ü"/>
            </a:pPr>
            <a:r>
              <a:rPr lang="en-US" dirty="0" smtClean="0"/>
              <a:t>AAMC </a:t>
            </a:r>
            <a:r>
              <a:rPr lang="en-US" dirty="0"/>
              <a:t>accredited Canadian </a:t>
            </a:r>
            <a:r>
              <a:rPr lang="en-US" b="1" dirty="0"/>
              <a:t>(17) </a:t>
            </a:r>
            <a:r>
              <a:rPr lang="en-US" dirty="0"/>
              <a:t>and American medical schools </a:t>
            </a:r>
            <a:r>
              <a:rPr lang="en-US" b="1" dirty="0"/>
              <a:t>(141) = 158 </a:t>
            </a:r>
            <a:endParaRPr lang="en-US" b="1" dirty="0" smtClean="0"/>
          </a:p>
          <a:p>
            <a:pPr marL="0" indent="0">
              <a:buNone/>
            </a:pPr>
            <a:endParaRPr lang="en-US" b="1" dirty="0"/>
          </a:p>
          <a:p>
            <a:pPr>
              <a:buFont typeface="Wingdings" panose="05000000000000000000" pitchFamily="2" charset="2"/>
              <a:buChar char="ü"/>
            </a:pPr>
            <a:r>
              <a:rPr lang="en-US" dirty="0"/>
              <a:t>Undergraduate medical education</a:t>
            </a:r>
          </a:p>
          <a:p>
            <a:pPr marL="0" indent="0">
              <a:buNone/>
            </a:pPr>
            <a:endParaRPr lang="en-US" dirty="0"/>
          </a:p>
        </p:txBody>
      </p:sp>
      <p:sp>
        <p:nvSpPr>
          <p:cNvPr id="3" name="Title 2"/>
          <p:cNvSpPr>
            <a:spLocks noGrp="1"/>
          </p:cNvSpPr>
          <p:nvPr>
            <p:ph type="title"/>
          </p:nvPr>
        </p:nvSpPr>
        <p:spPr/>
        <p:txBody>
          <a:bodyPr>
            <a:normAutofit/>
          </a:bodyPr>
          <a:lstStyle/>
          <a:p>
            <a:r>
              <a:rPr lang="en-US" sz="4000" b="1" dirty="0">
                <a:solidFill>
                  <a:schemeClr val="accent1"/>
                </a:solidFill>
              </a:rPr>
              <a:t>S</a:t>
            </a:r>
            <a:r>
              <a:rPr lang="en-US" sz="4000" b="1" dirty="0" smtClean="0">
                <a:solidFill>
                  <a:schemeClr val="accent1"/>
                </a:solidFill>
              </a:rPr>
              <a:t>etting</a:t>
            </a:r>
            <a:endParaRPr lang="en-US" sz="4000" dirty="0">
              <a:solidFill>
                <a:schemeClr val="accent1"/>
              </a:solidFill>
            </a:endParaRPr>
          </a:p>
        </p:txBody>
      </p:sp>
    </p:spTree>
    <p:extLst>
      <p:ext uri="{BB962C8B-B14F-4D97-AF65-F5344CB8AC3E}">
        <p14:creationId xmlns:p14="http://schemas.microsoft.com/office/powerpoint/2010/main" val="376963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Librarians </a:t>
            </a:r>
            <a:r>
              <a:rPr lang="en-US" dirty="0"/>
              <a:t>associated with undergraduate medical school programs in Canada and the United States</a:t>
            </a:r>
          </a:p>
          <a:p>
            <a:pPr marL="457038" lvl="1" indent="0">
              <a:buNone/>
            </a:pPr>
            <a:endParaRPr lang="en-US" b="1" dirty="0"/>
          </a:p>
          <a:p>
            <a:pPr>
              <a:buFont typeface="Wingdings" panose="05000000000000000000" pitchFamily="2" charset="2"/>
              <a:buChar char="ü"/>
            </a:pPr>
            <a:r>
              <a:rPr lang="en-US" dirty="0"/>
              <a:t>Deans (or equivalent) of undergraduate medical school programs in Canada and the United States</a:t>
            </a:r>
          </a:p>
          <a:p>
            <a:pPr marL="0" indent="0">
              <a:buNone/>
            </a:pPr>
            <a:endParaRPr lang="en-US" dirty="0"/>
          </a:p>
        </p:txBody>
      </p:sp>
      <p:sp>
        <p:nvSpPr>
          <p:cNvPr id="3" name="Title 2"/>
          <p:cNvSpPr>
            <a:spLocks noGrp="1"/>
          </p:cNvSpPr>
          <p:nvPr>
            <p:ph type="title"/>
          </p:nvPr>
        </p:nvSpPr>
        <p:spPr/>
        <p:txBody>
          <a:bodyPr>
            <a:normAutofit/>
          </a:bodyPr>
          <a:lstStyle/>
          <a:p>
            <a:r>
              <a:rPr lang="en-US" sz="4000" b="1" dirty="0">
                <a:solidFill>
                  <a:schemeClr val="accent1"/>
                </a:solidFill>
              </a:rPr>
              <a:t>S</a:t>
            </a:r>
            <a:r>
              <a:rPr lang="en-US" sz="4000" b="1" dirty="0" smtClean="0">
                <a:solidFill>
                  <a:schemeClr val="accent1"/>
                </a:solidFill>
              </a:rPr>
              <a:t>ubjects</a:t>
            </a:r>
            <a:endParaRPr lang="en-US" sz="4000" dirty="0">
              <a:solidFill>
                <a:schemeClr val="accent1"/>
              </a:solidFill>
            </a:endParaRPr>
          </a:p>
        </p:txBody>
      </p:sp>
    </p:spTree>
    <p:extLst>
      <p:ext uri="{BB962C8B-B14F-4D97-AF65-F5344CB8AC3E}">
        <p14:creationId xmlns:p14="http://schemas.microsoft.com/office/powerpoint/2010/main" val="214102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1917700"/>
            <a:ext cx="6261100" cy="4152899"/>
          </a:xfrm>
        </p:spPr>
        <p:txBody>
          <a:bodyPr/>
          <a:lstStyle/>
          <a:p>
            <a:pPr marL="0" indent="0">
              <a:buNone/>
            </a:pPr>
            <a:endParaRPr lang="en-CA" dirty="0" smtClean="0"/>
          </a:p>
          <a:p>
            <a:pPr>
              <a:buFont typeface="Wingdings" panose="05000000000000000000" pitchFamily="2" charset="2"/>
              <a:buChar char="ü"/>
            </a:pPr>
            <a:r>
              <a:rPr lang="en-US" dirty="0"/>
              <a:t>Invitation to participate via emails to </a:t>
            </a:r>
            <a:r>
              <a:rPr lang="en-US" dirty="0" err="1" smtClean="0"/>
              <a:t>listservs</a:t>
            </a:r>
            <a:endParaRPr lang="en-US" dirty="0"/>
          </a:p>
          <a:p>
            <a:pPr>
              <a:buFont typeface="Wingdings" panose="05000000000000000000" pitchFamily="2" charset="2"/>
              <a:buChar char="ü"/>
            </a:pPr>
            <a:r>
              <a:rPr lang="en-US" dirty="0"/>
              <a:t>Email includes introduction, implied consent, and link to survey</a:t>
            </a:r>
          </a:p>
          <a:p>
            <a:pPr>
              <a:buFont typeface="Wingdings" panose="05000000000000000000" pitchFamily="2" charset="2"/>
              <a:buChar char="ü"/>
            </a:pPr>
            <a:r>
              <a:rPr lang="en-US" dirty="0"/>
              <a:t>Survey open for 3 </a:t>
            </a:r>
            <a:r>
              <a:rPr lang="en-US" dirty="0" smtClean="0"/>
              <a:t>weeks</a:t>
            </a:r>
            <a:endParaRPr lang="en-US" dirty="0"/>
          </a:p>
          <a:p>
            <a:pPr>
              <a:buFont typeface="Wingdings" panose="05000000000000000000" pitchFamily="2" charset="2"/>
              <a:buChar char="ü"/>
            </a:pPr>
            <a:r>
              <a:rPr lang="en-US" dirty="0"/>
              <a:t>Data downloaded, cleaned and analyzed</a:t>
            </a:r>
            <a:endParaRPr lang="en-US" sz="1400" dirty="0"/>
          </a:p>
          <a:p>
            <a:pPr marL="0" indent="0">
              <a:buNone/>
            </a:pPr>
            <a:endParaRPr lang="en-US" dirty="0"/>
          </a:p>
        </p:txBody>
      </p:sp>
      <p:sp>
        <p:nvSpPr>
          <p:cNvPr id="3" name="Title 2"/>
          <p:cNvSpPr>
            <a:spLocks noGrp="1"/>
          </p:cNvSpPr>
          <p:nvPr>
            <p:ph type="title"/>
          </p:nvPr>
        </p:nvSpPr>
        <p:spPr/>
        <p:txBody>
          <a:bodyPr>
            <a:normAutofit/>
          </a:bodyPr>
          <a:lstStyle/>
          <a:p>
            <a:r>
              <a:rPr lang="en-US" sz="4000" b="1" dirty="0">
                <a:solidFill>
                  <a:schemeClr val="accent1"/>
                </a:solidFill>
              </a:rPr>
              <a:t>M</a:t>
            </a:r>
            <a:r>
              <a:rPr lang="en-US" sz="4000" b="1" dirty="0" smtClean="0">
                <a:solidFill>
                  <a:schemeClr val="accent1"/>
                </a:solidFill>
              </a:rPr>
              <a:t>ethods</a:t>
            </a:r>
            <a:endParaRPr lang="en-US" sz="4000" dirty="0">
              <a:solidFill>
                <a:schemeClr val="accent1"/>
              </a:solidFill>
            </a:endParaRPr>
          </a:p>
        </p:txBody>
      </p:sp>
    </p:spTree>
    <p:extLst>
      <p:ext uri="{BB962C8B-B14F-4D97-AF65-F5344CB8AC3E}">
        <p14:creationId xmlns:p14="http://schemas.microsoft.com/office/powerpoint/2010/main" val="112385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chemeClr val="accent1"/>
                </a:solidFill>
              </a:rPr>
              <a:t>Survey </a:t>
            </a:r>
            <a:r>
              <a:rPr lang="en-US" sz="4000" b="1" dirty="0">
                <a:solidFill>
                  <a:schemeClr val="accent1"/>
                </a:solidFill>
              </a:rPr>
              <a:t>i</a:t>
            </a:r>
            <a:r>
              <a:rPr lang="en-US" sz="4000" b="1" dirty="0" smtClean="0">
                <a:solidFill>
                  <a:schemeClr val="accent1"/>
                </a:solidFill>
              </a:rPr>
              <a:t>nvitation</a:t>
            </a:r>
            <a:endParaRPr lang="en-US" sz="4000" dirty="0">
              <a:solidFill>
                <a:schemeClr val="accent1"/>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4900" y="2032000"/>
            <a:ext cx="3725556"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276" y="2028825"/>
            <a:ext cx="381635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145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solidFill>
                  <a:schemeClr val="accent1"/>
                </a:solidFill>
              </a:rPr>
              <a:t>R</a:t>
            </a:r>
            <a:r>
              <a:rPr lang="en-US" sz="4000" b="1" dirty="0" smtClean="0">
                <a:solidFill>
                  <a:schemeClr val="accent1"/>
                </a:solidFill>
              </a:rPr>
              <a:t>esponse </a:t>
            </a:r>
            <a:r>
              <a:rPr lang="en-US" sz="4000" b="1" dirty="0">
                <a:solidFill>
                  <a:schemeClr val="accent1"/>
                </a:solidFill>
              </a:rPr>
              <a:t>r</a:t>
            </a:r>
            <a:r>
              <a:rPr lang="en-US" sz="4000" b="1" dirty="0" smtClean="0">
                <a:solidFill>
                  <a:schemeClr val="accent1"/>
                </a:solidFill>
              </a:rPr>
              <a:t>ates</a:t>
            </a:r>
            <a:endParaRPr lang="en-US" sz="4000" dirty="0">
              <a:solidFill>
                <a:schemeClr val="accent1"/>
              </a:solidFill>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6325" y="2051147"/>
            <a:ext cx="28860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25" y="2127250"/>
            <a:ext cx="2501899" cy="3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alphaModFix/>
            <a:extLst>
              <a:ext uri="{BEBA8EAE-BF5A-486C-A8C5-ECC9F3942E4B}">
                <a14:imgProps xmlns:a14="http://schemas.microsoft.com/office/drawing/2010/main">
                  <a14:imgLayer r:embed="rId6">
                    <a14:imgEffect>
                      <a14:backgroundRemoval t="331" b="99338" l="9850" r="89816"/>
                    </a14:imgEffect>
                  </a14:imgLayer>
                </a14:imgProps>
              </a:ext>
              <a:ext uri="{28A0092B-C50C-407E-A947-70E740481C1C}">
                <a14:useLocalDpi xmlns:a14="http://schemas.microsoft.com/office/drawing/2010/main" val="0"/>
              </a:ext>
            </a:extLst>
          </a:blip>
          <a:srcRect/>
          <a:stretch>
            <a:fillRect/>
          </a:stretch>
        </p:blipFill>
        <p:spPr bwMode="auto">
          <a:xfrm>
            <a:off x="2368549" y="3673378"/>
            <a:ext cx="4803473" cy="242262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250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CA" dirty="0" smtClean="0"/>
          </a:p>
          <a:p>
            <a:pPr>
              <a:buFont typeface="Wingdings" panose="05000000000000000000" pitchFamily="2" charset="2"/>
              <a:buChar char="ü"/>
            </a:pPr>
            <a:r>
              <a:rPr lang="en-US" dirty="0"/>
              <a:t>“House librarian” i.e. on demand</a:t>
            </a:r>
          </a:p>
          <a:p>
            <a:pPr>
              <a:buFont typeface="Wingdings" panose="05000000000000000000" pitchFamily="2" charset="2"/>
              <a:buChar char="ü"/>
            </a:pPr>
            <a:r>
              <a:rPr lang="en-US" dirty="0"/>
              <a:t>Instruction/Seminars</a:t>
            </a:r>
          </a:p>
          <a:p>
            <a:pPr>
              <a:buFont typeface="Wingdings" panose="05000000000000000000" pitchFamily="2" charset="2"/>
              <a:buChar char="ü"/>
            </a:pPr>
            <a:r>
              <a:rPr lang="en-US" dirty="0"/>
              <a:t>Mentor in SLC group / program leader</a:t>
            </a:r>
          </a:p>
          <a:p>
            <a:pPr>
              <a:buFont typeface="Wingdings" panose="05000000000000000000" pitchFamily="2" charset="2"/>
              <a:buChar char="ü"/>
            </a:pPr>
            <a:r>
              <a:rPr lang="en-US" dirty="0"/>
              <a:t>Volunteer </a:t>
            </a:r>
          </a:p>
          <a:p>
            <a:pPr>
              <a:buFont typeface="Wingdings" panose="05000000000000000000" pitchFamily="2" charset="2"/>
              <a:buChar char="ü"/>
            </a:pPr>
            <a:r>
              <a:rPr lang="en-US" dirty="0"/>
              <a:t>Informal mentor</a:t>
            </a:r>
          </a:p>
          <a:p>
            <a:pPr>
              <a:buFont typeface="Wingdings" panose="05000000000000000000" pitchFamily="2" charset="2"/>
              <a:buChar char="ü"/>
            </a:pPr>
            <a:r>
              <a:rPr lang="en-US" dirty="0"/>
              <a:t>Reference librarians for learning communities for first year students </a:t>
            </a:r>
          </a:p>
          <a:p>
            <a:pPr marL="0" indent="0">
              <a:buNone/>
            </a:pPr>
            <a:endParaRPr lang="en-US" dirty="0"/>
          </a:p>
        </p:txBody>
      </p:sp>
      <p:sp>
        <p:nvSpPr>
          <p:cNvPr id="3" name="Title 2"/>
          <p:cNvSpPr>
            <a:spLocks noGrp="1"/>
          </p:cNvSpPr>
          <p:nvPr>
            <p:ph type="title"/>
          </p:nvPr>
        </p:nvSpPr>
        <p:spPr>
          <a:xfrm>
            <a:off x="923925" y="706438"/>
            <a:ext cx="6772275" cy="1143000"/>
          </a:xfrm>
        </p:spPr>
        <p:txBody>
          <a:bodyPr>
            <a:noAutofit/>
          </a:bodyPr>
          <a:lstStyle/>
          <a:p>
            <a:r>
              <a:rPr lang="en-US" sz="4000" b="1" dirty="0">
                <a:solidFill>
                  <a:schemeClr val="accent1"/>
                </a:solidFill>
              </a:rPr>
              <a:t>L</a:t>
            </a:r>
            <a:r>
              <a:rPr lang="en-US" sz="4000" b="1" dirty="0" smtClean="0">
                <a:solidFill>
                  <a:schemeClr val="accent1"/>
                </a:solidFill>
              </a:rPr>
              <a:t>ibrarians </a:t>
            </a:r>
            <a:r>
              <a:rPr lang="en-US" sz="4000" b="1" dirty="0">
                <a:solidFill>
                  <a:schemeClr val="accent1"/>
                </a:solidFill>
              </a:rPr>
              <a:t>a</a:t>
            </a:r>
            <a:r>
              <a:rPr lang="en-US" sz="4000" b="1" dirty="0" smtClean="0">
                <a:solidFill>
                  <a:schemeClr val="accent1"/>
                </a:solidFill>
              </a:rPr>
              <a:t>ssigned </a:t>
            </a:r>
            <a:r>
              <a:rPr lang="en-US" sz="4000" b="1" dirty="0">
                <a:solidFill>
                  <a:schemeClr val="accent1"/>
                </a:solidFill>
              </a:rPr>
              <a:t>as ALC m</a:t>
            </a:r>
            <a:r>
              <a:rPr lang="en-US" sz="4000" b="1" dirty="0" smtClean="0">
                <a:solidFill>
                  <a:schemeClr val="accent1"/>
                </a:solidFill>
              </a:rPr>
              <a:t>embers</a:t>
            </a:r>
            <a:r>
              <a:rPr lang="en-US" sz="4000" b="1" dirty="0">
                <a:solidFill>
                  <a:schemeClr val="accent1"/>
                </a:solidFill>
              </a:rPr>
              <a:t>?</a:t>
            </a:r>
            <a:endParaRPr lang="en-US" sz="4000" dirty="0">
              <a:solidFill>
                <a:schemeClr val="accent1"/>
              </a:solidFill>
            </a:endParaRPr>
          </a:p>
        </p:txBody>
      </p:sp>
    </p:spTree>
    <p:extLst>
      <p:ext uri="{BB962C8B-B14F-4D97-AF65-F5344CB8AC3E}">
        <p14:creationId xmlns:p14="http://schemas.microsoft.com/office/powerpoint/2010/main" val="3806829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a:buFont typeface="Wingdings" panose="05000000000000000000" pitchFamily="2" charset="2"/>
              <a:buChar char="ü"/>
            </a:pPr>
            <a:endParaRPr lang="en-US" dirty="0"/>
          </a:p>
          <a:p>
            <a:pPr>
              <a:buFont typeface="Wingdings" panose="05000000000000000000" pitchFamily="2" charset="2"/>
              <a:buChar char="ü"/>
            </a:pPr>
            <a:endParaRPr lang="en-US" dirty="0" smtClean="0"/>
          </a:p>
          <a:p>
            <a:pPr>
              <a:buFont typeface="Wingdings" panose="05000000000000000000" pitchFamily="2" charset="2"/>
              <a:buChar char="ü"/>
            </a:pPr>
            <a:endParaRPr lang="en-US" dirty="0"/>
          </a:p>
          <a:p>
            <a:pPr marL="0" indent="0">
              <a:buNone/>
            </a:pPr>
            <a:endParaRPr lang="en-US" dirty="0" smtClean="0"/>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71</a:t>
            </a:r>
            <a:r>
              <a:rPr lang="en-US" dirty="0"/>
              <a:t>%: current dedicated curricular time</a:t>
            </a:r>
          </a:p>
          <a:p>
            <a:pPr>
              <a:buFont typeface="Wingdings" panose="05000000000000000000" pitchFamily="2" charset="2"/>
              <a:buChar char="ü"/>
            </a:pPr>
            <a:r>
              <a:rPr lang="en-US" dirty="0"/>
              <a:t>52% planned dedicated curricular time in the near future (37% blank)</a:t>
            </a:r>
          </a:p>
          <a:p>
            <a:endParaRPr lang="en-US" dirty="0"/>
          </a:p>
          <a:p>
            <a:pPr marL="0" indent="0">
              <a:buNone/>
            </a:pPr>
            <a:endParaRPr lang="en-US" dirty="0"/>
          </a:p>
        </p:txBody>
      </p:sp>
      <p:sp>
        <p:nvSpPr>
          <p:cNvPr id="3" name="Title 2"/>
          <p:cNvSpPr>
            <a:spLocks noGrp="1"/>
          </p:cNvSpPr>
          <p:nvPr>
            <p:ph type="title"/>
          </p:nvPr>
        </p:nvSpPr>
        <p:spPr>
          <a:xfrm>
            <a:off x="1104900" y="570214"/>
            <a:ext cx="6261100" cy="1143000"/>
          </a:xfrm>
        </p:spPr>
        <p:txBody>
          <a:bodyPr>
            <a:normAutofit/>
          </a:bodyPr>
          <a:lstStyle/>
          <a:p>
            <a:r>
              <a:rPr lang="en-US" sz="4000" b="1" dirty="0">
                <a:solidFill>
                  <a:schemeClr val="accent1"/>
                </a:solidFill>
              </a:rPr>
              <a:t>S</a:t>
            </a:r>
            <a:r>
              <a:rPr lang="en-US" sz="4000" b="1" dirty="0" smtClean="0">
                <a:solidFill>
                  <a:schemeClr val="accent1"/>
                </a:solidFill>
              </a:rPr>
              <a:t>cholarship </a:t>
            </a:r>
            <a:r>
              <a:rPr lang="en-US" sz="4000" b="1" dirty="0">
                <a:solidFill>
                  <a:schemeClr val="accent1"/>
                </a:solidFill>
              </a:rPr>
              <a:t>a</a:t>
            </a:r>
            <a:r>
              <a:rPr lang="en-US" sz="4000" b="1" dirty="0" smtClean="0">
                <a:solidFill>
                  <a:schemeClr val="accent1"/>
                </a:solidFill>
              </a:rPr>
              <a:t>ctivities</a:t>
            </a:r>
            <a:endParaRPr lang="en-US" sz="4000" dirty="0">
              <a:solidFill>
                <a:schemeClr val="accent1"/>
              </a:solidFill>
            </a:endParaRPr>
          </a:p>
        </p:txBody>
      </p:sp>
      <p:pic>
        <p:nvPicPr>
          <p:cNvPr id="6147" name="Picture 3" descr="C:\Users\raworthr\AppData\Local\Temp\Cloud 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673526"/>
            <a:ext cx="2343150" cy="260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436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2032000"/>
            <a:ext cx="6261100" cy="473075"/>
          </a:xfrm>
        </p:spPr>
        <p:txBody>
          <a:bodyPr/>
          <a:lstStyle/>
          <a:p>
            <a:pPr marL="0" indent="0" algn="ctr">
              <a:buNone/>
            </a:pPr>
            <a:r>
              <a:rPr lang="en-CA" b="1" dirty="0" smtClean="0"/>
              <a:t>75% NO</a:t>
            </a:r>
          </a:p>
          <a:p>
            <a:pPr marL="0" indent="0" algn="ctr">
              <a:buNone/>
            </a:pPr>
            <a:endParaRPr lang="en-CA" b="1" dirty="0"/>
          </a:p>
          <a:p>
            <a:pPr marL="0" indent="0">
              <a:buNone/>
            </a:pPr>
            <a:endParaRPr lang="en-US" b="1" dirty="0"/>
          </a:p>
        </p:txBody>
      </p:sp>
      <p:sp>
        <p:nvSpPr>
          <p:cNvPr id="3" name="Title 2"/>
          <p:cNvSpPr>
            <a:spLocks noGrp="1"/>
          </p:cNvSpPr>
          <p:nvPr>
            <p:ph type="title"/>
          </p:nvPr>
        </p:nvSpPr>
        <p:spPr/>
        <p:txBody>
          <a:bodyPr>
            <a:normAutofit/>
          </a:bodyPr>
          <a:lstStyle/>
          <a:p>
            <a:r>
              <a:rPr lang="en-US" sz="4000" b="1" dirty="0">
                <a:solidFill>
                  <a:schemeClr val="accent1"/>
                </a:solidFill>
              </a:rPr>
              <a:t>F</a:t>
            </a:r>
            <a:r>
              <a:rPr lang="en-US" sz="4000" b="1" dirty="0" smtClean="0">
                <a:solidFill>
                  <a:schemeClr val="accent1"/>
                </a:solidFill>
              </a:rPr>
              <a:t>ormal </a:t>
            </a:r>
            <a:r>
              <a:rPr lang="en-US" sz="4000" b="1" dirty="0">
                <a:solidFill>
                  <a:schemeClr val="accent1"/>
                </a:solidFill>
              </a:rPr>
              <a:t>m</a:t>
            </a:r>
            <a:r>
              <a:rPr lang="en-US" sz="4000" b="1" dirty="0" smtClean="0">
                <a:solidFill>
                  <a:schemeClr val="accent1"/>
                </a:solidFill>
              </a:rPr>
              <a:t>entorship?</a:t>
            </a:r>
            <a:endParaRPr lang="en-US" sz="4000" dirty="0">
              <a:solidFill>
                <a:schemeClr val="accent1"/>
              </a:solidFill>
            </a:endParaRPr>
          </a:p>
        </p:txBody>
      </p:sp>
      <p:sp>
        <p:nvSpPr>
          <p:cNvPr id="4" name="TextBox 3"/>
          <p:cNvSpPr txBox="1"/>
          <p:nvPr/>
        </p:nvSpPr>
        <p:spPr>
          <a:xfrm>
            <a:off x="1104900" y="3143250"/>
            <a:ext cx="2819400" cy="2308324"/>
          </a:xfrm>
          <a:prstGeom prst="rect">
            <a:avLst/>
          </a:prstGeom>
          <a:noFill/>
        </p:spPr>
        <p:txBody>
          <a:bodyPr wrap="square" rtlCol="0">
            <a:spAutoFit/>
          </a:bodyPr>
          <a:lstStyle/>
          <a:p>
            <a:pPr>
              <a:buFont typeface="Wingdings" panose="05000000000000000000" pitchFamily="2" charset="2"/>
              <a:buChar char="ü"/>
            </a:pPr>
            <a:r>
              <a:rPr lang="en-US" dirty="0"/>
              <a:t>“regular in person meetings”</a:t>
            </a:r>
          </a:p>
          <a:p>
            <a:pPr>
              <a:buFont typeface="Wingdings" panose="05000000000000000000" pitchFamily="2" charset="2"/>
              <a:buChar char="ü"/>
            </a:pPr>
            <a:r>
              <a:rPr lang="en-US" dirty="0"/>
              <a:t>Office consults</a:t>
            </a:r>
          </a:p>
          <a:p>
            <a:pPr>
              <a:buFont typeface="Wingdings" panose="05000000000000000000" pitchFamily="2" charset="2"/>
              <a:buChar char="ü"/>
            </a:pPr>
            <a:r>
              <a:rPr lang="en-US" dirty="0"/>
              <a:t>Seminar teaching</a:t>
            </a:r>
          </a:p>
          <a:p>
            <a:pPr>
              <a:buFont typeface="Wingdings" panose="05000000000000000000" pitchFamily="2" charset="2"/>
              <a:buChar char="ü"/>
            </a:pPr>
            <a:r>
              <a:rPr lang="en-US" dirty="0"/>
              <a:t>“student will come learn how to search PubMed”</a:t>
            </a:r>
          </a:p>
          <a:p>
            <a:endParaRPr lang="en-US" dirty="0"/>
          </a:p>
          <a:p>
            <a:endParaRPr lang="en-US" dirty="0"/>
          </a:p>
        </p:txBody>
      </p:sp>
      <p:sp>
        <p:nvSpPr>
          <p:cNvPr id="5" name="TextBox 4"/>
          <p:cNvSpPr txBox="1"/>
          <p:nvPr/>
        </p:nvSpPr>
        <p:spPr>
          <a:xfrm>
            <a:off x="4619625" y="3162300"/>
            <a:ext cx="2393950" cy="2031325"/>
          </a:xfrm>
          <a:prstGeom prst="rect">
            <a:avLst/>
          </a:prstGeom>
          <a:noFill/>
        </p:spPr>
        <p:txBody>
          <a:bodyPr wrap="square" rtlCol="0">
            <a:spAutoFit/>
          </a:bodyPr>
          <a:lstStyle/>
          <a:p>
            <a:pPr>
              <a:buFont typeface="Wingdings" panose="05000000000000000000" pitchFamily="2" charset="2"/>
              <a:buChar char="ü"/>
            </a:pPr>
            <a:r>
              <a:rPr lang="en-US" dirty="0" smtClean="0"/>
              <a:t>analysis </a:t>
            </a:r>
            <a:r>
              <a:rPr lang="en-US" dirty="0"/>
              <a:t>of literature searches</a:t>
            </a:r>
          </a:p>
          <a:p>
            <a:pPr>
              <a:buFont typeface="Wingdings" panose="05000000000000000000" pitchFamily="2" charset="2"/>
              <a:buChar char="ü"/>
            </a:pPr>
            <a:r>
              <a:rPr lang="en-US" dirty="0"/>
              <a:t>“evaluate search assignments”</a:t>
            </a:r>
          </a:p>
          <a:p>
            <a:pPr>
              <a:buFont typeface="Wingdings" panose="05000000000000000000" pitchFamily="2" charset="2"/>
              <a:buChar char="ü"/>
            </a:pPr>
            <a:r>
              <a:rPr lang="en-US" dirty="0"/>
              <a:t>Consults via email</a:t>
            </a:r>
          </a:p>
          <a:p>
            <a:pPr>
              <a:buFont typeface="Wingdings" panose="05000000000000000000" pitchFamily="2" charset="2"/>
              <a:buChar char="ü"/>
            </a:pPr>
            <a:r>
              <a:rPr lang="en-US" dirty="0"/>
              <a:t>Skype</a:t>
            </a:r>
          </a:p>
          <a:p>
            <a:endParaRPr lang="en-US" dirty="0"/>
          </a:p>
        </p:txBody>
      </p:sp>
    </p:spTree>
    <p:extLst>
      <p:ext uri="{BB962C8B-B14F-4D97-AF65-F5344CB8AC3E}">
        <p14:creationId xmlns:p14="http://schemas.microsoft.com/office/powerpoint/2010/main" val="356810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4900" y="610688"/>
            <a:ext cx="6261100" cy="1143000"/>
          </a:xfrm>
        </p:spPr>
        <p:txBody>
          <a:bodyPr>
            <a:normAutofit/>
          </a:bodyPr>
          <a:lstStyle/>
          <a:p>
            <a:r>
              <a:rPr lang="en-CA" sz="4000" b="1" dirty="0">
                <a:solidFill>
                  <a:schemeClr val="accent1"/>
                </a:solidFill>
              </a:rPr>
              <a:t>P</a:t>
            </a:r>
            <a:r>
              <a:rPr lang="en-CA" sz="4000" b="1" dirty="0" smtClean="0">
                <a:solidFill>
                  <a:schemeClr val="accent1"/>
                </a:solidFill>
              </a:rPr>
              <a:t>articipant </a:t>
            </a:r>
            <a:r>
              <a:rPr lang="en-CA" sz="4000" b="1" dirty="0">
                <a:solidFill>
                  <a:schemeClr val="accent1"/>
                </a:solidFill>
              </a:rPr>
              <a:t>c</a:t>
            </a:r>
            <a:r>
              <a:rPr lang="en-CA" sz="4000" b="1" dirty="0" smtClean="0">
                <a:solidFill>
                  <a:schemeClr val="accent1"/>
                </a:solidFill>
              </a:rPr>
              <a:t>omments</a:t>
            </a:r>
            <a:endParaRPr lang="en-US" sz="4000" b="1" dirty="0">
              <a:solidFill>
                <a:schemeClr val="accent1"/>
              </a:solidFill>
            </a:endParaRPr>
          </a:p>
        </p:txBody>
      </p:sp>
      <p:pic>
        <p:nvPicPr>
          <p:cNvPr id="717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4900" y="1837825"/>
            <a:ext cx="62611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4" y="2882900"/>
            <a:ext cx="3179763" cy="313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7389" y="2882900"/>
            <a:ext cx="3151364" cy="291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740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4899" y="601663"/>
            <a:ext cx="7915276" cy="1143000"/>
          </a:xfrm>
        </p:spPr>
        <p:txBody>
          <a:bodyPr>
            <a:noAutofit/>
          </a:bodyPr>
          <a:lstStyle/>
          <a:p>
            <a:r>
              <a:rPr lang="en-US" sz="4000" b="1" dirty="0" smtClean="0">
                <a:solidFill>
                  <a:schemeClr val="accent1"/>
                </a:solidFill>
              </a:rPr>
              <a:t>Observations and </a:t>
            </a:r>
            <a:r>
              <a:rPr lang="en-US" sz="4000" b="1" dirty="0">
                <a:solidFill>
                  <a:schemeClr val="accent1"/>
                </a:solidFill>
              </a:rPr>
              <a:t>t</a:t>
            </a:r>
            <a:r>
              <a:rPr lang="en-US" sz="4000" b="1" dirty="0" smtClean="0">
                <a:solidFill>
                  <a:schemeClr val="accent1"/>
                </a:solidFill>
              </a:rPr>
              <a:t>ake-</a:t>
            </a:r>
            <a:r>
              <a:rPr lang="en-US" sz="4000" b="1" dirty="0" err="1" smtClean="0">
                <a:solidFill>
                  <a:schemeClr val="accent1"/>
                </a:solidFill>
              </a:rPr>
              <a:t>aways</a:t>
            </a:r>
            <a:endParaRPr lang="en-US" sz="4000" dirty="0">
              <a:solidFill>
                <a:schemeClr val="accent1"/>
              </a:solidFill>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5616" y="1939626"/>
            <a:ext cx="3597957" cy="340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573" y="2025351"/>
            <a:ext cx="3386136" cy="284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69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29403" y="2219325"/>
            <a:ext cx="4878744"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5300" y="95250"/>
            <a:ext cx="8115300" cy="2124075"/>
          </a:xfrm>
        </p:spPr>
        <p:txBody>
          <a:bodyPr>
            <a:normAutofit fontScale="90000"/>
          </a:bodyPr>
          <a:lstStyle/>
          <a:p>
            <a:r>
              <a:rPr lang="en-CA" dirty="0" smtClean="0"/>
              <a:t/>
            </a:r>
            <a:br>
              <a:rPr lang="en-CA" dirty="0" smtClean="0"/>
            </a:br>
            <a:r>
              <a:rPr lang="en-CA" sz="4400" b="1" dirty="0" smtClean="0">
                <a:solidFill>
                  <a:schemeClr val="accent1"/>
                </a:solidFill>
              </a:rPr>
              <a:t>Medical </a:t>
            </a:r>
            <a:r>
              <a:rPr lang="en-CA" sz="4400" b="1" dirty="0">
                <a:solidFill>
                  <a:schemeClr val="accent1"/>
                </a:solidFill>
              </a:rPr>
              <a:t>Librarians as the “Venn” of Practitioner &amp; Student Research Literacy Skills</a:t>
            </a:r>
            <a:endParaRPr lang="en-US" sz="4400" b="1" dirty="0">
              <a:solidFill>
                <a:schemeClr val="accent1"/>
              </a:solidFill>
            </a:endParaRPr>
          </a:p>
        </p:txBody>
      </p:sp>
      <p:sp>
        <p:nvSpPr>
          <p:cNvPr id="4" name="TextBox 3"/>
          <p:cNvSpPr txBox="1"/>
          <p:nvPr/>
        </p:nvSpPr>
        <p:spPr>
          <a:xfrm>
            <a:off x="190500" y="5991225"/>
            <a:ext cx="7448550" cy="923330"/>
          </a:xfrm>
          <a:prstGeom prst="rect">
            <a:avLst/>
          </a:prstGeom>
          <a:noFill/>
        </p:spPr>
        <p:txBody>
          <a:bodyPr wrap="square" rtlCol="0">
            <a:spAutoFit/>
          </a:bodyPr>
          <a:lstStyle/>
          <a:p>
            <a:r>
              <a:rPr lang="en-CA" sz="1200" dirty="0" smtClean="0"/>
              <a:t>From: </a:t>
            </a:r>
            <a:r>
              <a:rPr lang="en-US" sz="1200" dirty="0"/>
              <a:t>Des </a:t>
            </a:r>
            <a:r>
              <a:rPr lang="en-US" sz="1200" dirty="0" err="1"/>
              <a:t>Cruser</a:t>
            </a:r>
            <a:r>
              <a:rPr lang="en-US" sz="1200" dirty="0"/>
              <a:t>, A., Brown, S. K., Ingram, J. R., Papa, F., </a:t>
            </a:r>
            <a:r>
              <a:rPr lang="en-US" sz="1200" dirty="0" err="1"/>
              <a:t>Podawiltz</a:t>
            </a:r>
            <a:r>
              <a:rPr lang="en-US" sz="1200" dirty="0"/>
              <a:t>, A. L., Lee, D., &amp; Knox, V. (2012). Practitioner research literacy skills in undergraduate medical education: thinking globally, acting locally. </a:t>
            </a:r>
            <a:r>
              <a:rPr lang="en-US" sz="1200" i="1" dirty="0"/>
              <a:t>Medical Science Educator</a:t>
            </a:r>
            <a:r>
              <a:rPr lang="en-US" sz="1200" dirty="0"/>
              <a:t>, </a:t>
            </a:r>
            <a:r>
              <a:rPr lang="en-US" sz="1200" i="1" dirty="0"/>
              <a:t>22</a:t>
            </a:r>
            <a:r>
              <a:rPr lang="en-US" sz="1200" dirty="0"/>
              <a:t>(3), 169.</a:t>
            </a:r>
          </a:p>
          <a:p>
            <a:endParaRPr lang="en-US" dirty="0"/>
          </a:p>
        </p:txBody>
      </p:sp>
    </p:spTree>
    <p:extLst>
      <p:ext uri="{BB962C8B-B14F-4D97-AF65-F5344CB8AC3E}">
        <p14:creationId xmlns:p14="http://schemas.microsoft.com/office/powerpoint/2010/main" val="4078179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0174" y="2032001"/>
            <a:ext cx="5965825" cy="3759200"/>
          </a:xfrm>
        </p:spPr>
        <p:txBody>
          <a:bodyPr>
            <a:normAutofit fontScale="92500" lnSpcReduction="20000"/>
          </a:bodyPr>
          <a:lstStyle/>
          <a:p>
            <a:pPr>
              <a:buFont typeface="Wingdings" panose="05000000000000000000" pitchFamily="2" charset="2"/>
              <a:buChar char="ü"/>
            </a:pPr>
            <a:r>
              <a:rPr lang="en-CA" i="1" dirty="0"/>
              <a:t>Canadian Association of Research Libraries </a:t>
            </a:r>
            <a:r>
              <a:rPr lang="en-CA" dirty="0"/>
              <a:t>(grant) </a:t>
            </a:r>
          </a:p>
          <a:p>
            <a:pPr>
              <a:buFont typeface="Wingdings" panose="05000000000000000000" pitchFamily="2" charset="2"/>
              <a:buChar char="ü"/>
            </a:pPr>
            <a:r>
              <a:rPr lang="en-CA" dirty="0"/>
              <a:t>Chelsea Garside, Assessment Resource Officer (UVic)</a:t>
            </a:r>
            <a:endParaRPr lang="en-US" dirty="0"/>
          </a:p>
          <a:p>
            <a:pPr>
              <a:buFont typeface="Wingdings" panose="05000000000000000000" pitchFamily="2" charset="2"/>
              <a:buChar char="ü"/>
            </a:pPr>
            <a:r>
              <a:rPr lang="en-CA" dirty="0"/>
              <a:t>In-In Po, Assessment Resource Officer (UVic)</a:t>
            </a:r>
          </a:p>
          <a:p>
            <a:pPr>
              <a:buFont typeface="Wingdings" panose="05000000000000000000" pitchFamily="2" charset="2"/>
              <a:buChar char="ü"/>
            </a:pPr>
            <a:r>
              <a:rPr lang="en-CA" dirty="0"/>
              <a:t>Christine Walde, Grants &amp; Awards Librarian (UVic)</a:t>
            </a:r>
          </a:p>
          <a:p>
            <a:pPr>
              <a:buFont typeface="Wingdings" panose="05000000000000000000" pitchFamily="2" charset="2"/>
              <a:buChar char="ü"/>
            </a:pPr>
            <a:r>
              <a:rPr lang="en-US" dirty="0"/>
              <a:t>authors K.J. Ferguson, C.M. Dewey, G. </a:t>
            </a:r>
            <a:r>
              <a:rPr lang="en-US" dirty="0" err="1"/>
              <a:t>Haddow</a:t>
            </a:r>
            <a:r>
              <a:rPr lang="en-US" dirty="0"/>
              <a:t>, and R. </a:t>
            </a:r>
            <a:r>
              <a:rPr lang="en-US" dirty="0" err="1"/>
              <a:t>Marz</a:t>
            </a:r>
            <a:r>
              <a:rPr lang="en-US" dirty="0"/>
              <a:t> who allowed us to make use of their previously published surveys. </a:t>
            </a:r>
            <a:endParaRPr lang="en-CA" dirty="0"/>
          </a:p>
          <a:p>
            <a:pPr marL="0" indent="0">
              <a:buNone/>
            </a:pPr>
            <a:endParaRPr lang="en-US" dirty="0"/>
          </a:p>
        </p:txBody>
      </p:sp>
      <p:sp>
        <p:nvSpPr>
          <p:cNvPr id="3" name="Title 2"/>
          <p:cNvSpPr>
            <a:spLocks noGrp="1"/>
          </p:cNvSpPr>
          <p:nvPr>
            <p:ph type="title"/>
          </p:nvPr>
        </p:nvSpPr>
        <p:spPr/>
        <p:txBody>
          <a:bodyPr>
            <a:normAutofit/>
          </a:bodyPr>
          <a:lstStyle/>
          <a:p>
            <a:r>
              <a:rPr lang="en-CA" sz="4000" b="1" dirty="0">
                <a:solidFill>
                  <a:schemeClr val="accent1"/>
                </a:solidFill>
              </a:rPr>
              <a:t>A</a:t>
            </a:r>
            <a:r>
              <a:rPr lang="en-CA" sz="4000" b="1" dirty="0" smtClean="0">
                <a:solidFill>
                  <a:schemeClr val="accent1"/>
                </a:solidFill>
              </a:rPr>
              <a:t>cknowledgements</a:t>
            </a:r>
            <a:endParaRPr lang="en-US" sz="4000" dirty="0">
              <a:solidFill>
                <a:schemeClr val="accent1"/>
              </a:solidFill>
            </a:endParaRPr>
          </a:p>
        </p:txBody>
      </p:sp>
    </p:spTree>
    <p:extLst>
      <p:ext uri="{BB962C8B-B14F-4D97-AF65-F5344CB8AC3E}">
        <p14:creationId xmlns:p14="http://schemas.microsoft.com/office/powerpoint/2010/main" val="284004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0038"/>
            <a:ext cx="8229600" cy="1143000"/>
          </a:xfrm>
        </p:spPr>
        <p:txBody>
          <a:bodyPr>
            <a:normAutofit/>
          </a:bodyPr>
          <a:lstStyle/>
          <a:p>
            <a:r>
              <a:rPr lang="en-CA" sz="4400" dirty="0" smtClean="0">
                <a:solidFill>
                  <a:schemeClr val="accent1"/>
                </a:solidFill>
                <a:latin typeface="Tw Cen MT Condensed Extra Bold" panose="020B0803020202020204" pitchFamily="34" charset="0"/>
              </a:rPr>
              <a:t>Thank YOU!</a:t>
            </a:r>
            <a:endParaRPr lang="en-US" sz="4400" dirty="0">
              <a:solidFill>
                <a:schemeClr val="accent1"/>
              </a:solidFill>
              <a:latin typeface="Tw Cen MT Condensed Extra Bold" panose="020B0803020202020204" pitchFamily="34" charset="0"/>
            </a:endParaRPr>
          </a:p>
        </p:txBody>
      </p:sp>
      <p:sp>
        <p:nvSpPr>
          <p:cNvPr id="3" name="TextBox 2"/>
          <p:cNvSpPr txBox="1"/>
          <p:nvPr/>
        </p:nvSpPr>
        <p:spPr>
          <a:xfrm>
            <a:off x="762000" y="5962650"/>
            <a:ext cx="192405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92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1401" y="5626274"/>
            <a:ext cx="1358900" cy="807907"/>
          </a:xfrm>
          <a:prstGeom prst="rect">
            <a:avLst/>
          </a:prstGeom>
        </p:spPr>
      </p:pic>
      <p:sp>
        <p:nvSpPr>
          <p:cNvPr id="4" name="TextBox 3"/>
          <p:cNvSpPr txBox="1"/>
          <p:nvPr/>
        </p:nvSpPr>
        <p:spPr>
          <a:xfrm>
            <a:off x="790575" y="1803261"/>
            <a:ext cx="3438525" cy="707886"/>
          </a:xfrm>
          <a:prstGeom prst="rect">
            <a:avLst/>
          </a:prstGeom>
          <a:noFill/>
        </p:spPr>
        <p:txBody>
          <a:bodyPr wrap="square" rtlCol="0">
            <a:spAutoFit/>
          </a:bodyPr>
          <a:lstStyle/>
          <a:p>
            <a:r>
              <a:rPr lang="en-CA" sz="4000" b="1" dirty="0" smtClean="0">
                <a:solidFill>
                  <a:srgbClr val="D50F14"/>
                </a:solidFill>
              </a:rPr>
              <a:t>Questions?</a:t>
            </a:r>
            <a:endParaRPr lang="en-US" sz="4000" b="1" dirty="0">
              <a:solidFill>
                <a:srgbClr val="D50F14"/>
              </a:solidFill>
            </a:endParaRPr>
          </a:p>
        </p:txBody>
      </p:sp>
    </p:spTree>
    <p:extLst>
      <p:ext uri="{BB962C8B-B14F-4D97-AF65-F5344CB8AC3E}">
        <p14:creationId xmlns:p14="http://schemas.microsoft.com/office/powerpoint/2010/main" val="3393833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779463"/>
            <a:ext cx="8582025" cy="1143000"/>
          </a:xfrm>
        </p:spPr>
        <p:txBody>
          <a:bodyPr>
            <a:normAutofit/>
          </a:bodyPr>
          <a:lstStyle/>
          <a:p>
            <a:r>
              <a:rPr lang="en-CA" sz="4000" b="1" dirty="0">
                <a:solidFill>
                  <a:schemeClr val="accent1"/>
                </a:solidFill>
              </a:rPr>
              <a:t>O</a:t>
            </a:r>
            <a:r>
              <a:rPr lang="en-CA" sz="4000" b="1" dirty="0" smtClean="0">
                <a:solidFill>
                  <a:schemeClr val="accent1"/>
                </a:solidFill>
              </a:rPr>
              <a:t>bjectives</a:t>
            </a:r>
            <a:endParaRPr lang="en-US" sz="4000" b="1" dirty="0">
              <a:solidFill>
                <a:schemeClr val="accent1"/>
              </a:solidFill>
            </a:endParaRPr>
          </a:p>
        </p:txBody>
      </p:sp>
      <p:sp>
        <p:nvSpPr>
          <p:cNvPr id="4" name="Content Placeholder 3"/>
          <p:cNvSpPr>
            <a:spLocks noGrp="1"/>
          </p:cNvSpPr>
          <p:nvPr>
            <p:ph idx="1"/>
          </p:nvPr>
        </p:nvSpPr>
        <p:spPr>
          <a:xfrm>
            <a:off x="561975" y="1939925"/>
            <a:ext cx="7200899" cy="3375025"/>
          </a:xfrm>
        </p:spPr>
        <p:txBody>
          <a:bodyPr/>
          <a:lstStyle/>
          <a:p>
            <a:pPr marL="0" indent="0">
              <a:buNone/>
            </a:pPr>
            <a:endParaRPr lang="en-US" dirty="0" smtClean="0"/>
          </a:p>
          <a:p>
            <a:pPr marL="0" indent="0">
              <a:buNone/>
            </a:pPr>
            <a:r>
              <a:rPr lang="en-US" dirty="0" smtClean="0"/>
              <a:t>To </a:t>
            </a:r>
            <a:r>
              <a:rPr lang="en-US" dirty="0"/>
              <a:t>determine the extent of undergraduate medical program librarian involvement in student learning communities and in facilitating student achievement of </a:t>
            </a:r>
            <a:r>
              <a:rPr lang="en-US" b="1" dirty="0"/>
              <a:t>scholarship and research </a:t>
            </a:r>
            <a:r>
              <a:rPr lang="en-US" dirty="0"/>
              <a:t>competencies in American Association of Medical Colleges (AAMC) - accredited Canadian and American medical schools.</a:t>
            </a:r>
          </a:p>
          <a:p>
            <a:pPr marL="0" indent="0">
              <a:buNone/>
            </a:pPr>
            <a:endParaRPr lang="en-US" dirty="0"/>
          </a:p>
        </p:txBody>
      </p:sp>
    </p:spTree>
    <p:extLst>
      <p:ext uri="{BB962C8B-B14F-4D97-AF65-F5344CB8AC3E}">
        <p14:creationId xmlns:p14="http://schemas.microsoft.com/office/powerpoint/2010/main" val="2713487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28663"/>
            <a:ext cx="5295900" cy="1143000"/>
          </a:xfrm>
        </p:spPr>
        <p:txBody>
          <a:bodyPr>
            <a:normAutofit/>
          </a:bodyPr>
          <a:lstStyle/>
          <a:p>
            <a:r>
              <a:rPr lang="en-US" sz="4000" b="1" dirty="0">
                <a:solidFill>
                  <a:schemeClr val="accent1"/>
                </a:solidFill>
              </a:rPr>
              <a:t>Q</a:t>
            </a:r>
            <a:r>
              <a:rPr lang="en-US" sz="4000" b="1" dirty="0" smtClean="0">
                <a:solidFill>
                  <a:schemeClr val="accent1"/>
                </a:solidFill>
              </a:rPr>
              <a:t>uestions</a:t>
            </a:r>
            <a:endParaRPr lang="en-US" sz="4000" dirty="0">
              <a:solidFill>
                <a:schemeClr val="accent1"/>
              </a:solidFill>
            </a:endParaRPr>
          </a:p>
        </p:txBody>
      </p:sp>
      <p:sp>
        <p:nvSpPr>
          <p:cNvPr id="3" name="Content Placeholder 2"/>
          <p:cNvSpPr>
            <a:spLocks noGrp="1"/>
          </p:cNvSpPr>
          <p:nvPr>
            <p:ph idx="1"/>
          </p:nvPr>
        </p:nvSpPr>
        <p:spPr>
          <a:xfrm>
            <a:off x="1104900" y="1871663"/>
            <a:ext cx="6261100" cy="4152899"/>
          </a:xfrm>
        </p:spPr>
        <p:txBody>
          <a:bodyPr/>
          <a:lstStyle/>
          <a:p>
            <a:r>
              <a:rPr lang="en-US" dirty="0"/>
              <a:t>How many librarians </a:t>
            </a:r>
            <a:r>
              <a:rPr lang="en-US" dirty="0" smtClean="0"/>
              <a:t>are </a:t>
            </a:r>
            <a:r>
              <a:rPr lang="en-US" dirty="0"/>
              <a:t>mentors (or equivalent) in undergrad academic learning communities?</a:t>
            </a:r>
          </a:p>
          <a:p>
            <a:r>
              <a:rPr lang="en-US" dirty="0"/>
              <a:t>How are librarians helping UG med students in achieving scholarship/research/info lit competencies?</a:t>
            </a:r>
          </a:p>
          <a:p>
            <a:r>
              <a:rPr lang="en-US" dirty="0"/>
              <a:t>How do Deans perceive librarians’ roles in helping students achieve scholarship and research competencies?</a:t>
            </a:r>
          </a:p>
          <a:p>
            <a:endParaRPr lang="en-US" dirty="0"/>
          </a:p>
        </p:txBody>
      </p:sp>
    </p:spTree>
    <p:extLst>
      <p:ext uri="{BB962C8B-B14F-4D97-AF65-F5344CB8AC3E}">
        <p14:creationId xmlns:p14="http://schemas.microsoft.com/office/powerpoint/2010/main" val="499046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458788"/>
            <a:ext cx="7118350" cy="1143000"/>
          </a:xfrm>
        </p:spPr>
        <p:txBody>
          <a:bodyPr>
            <a:normAutofit/>
          </a:bodyPr>
          <a:lstStyle/>
          <a:p>
            <a:r>
              <a:rPr lang="en-CA" sz="4000" b="1" dirty="0" smtClean="0">
                <a:solidFill>
                  <a:schemeClr val="accent1"/>
                </a:solidFill>
              </a:rPr>
              <a:t>  Why?</a:t>
            </a:r>
            <a:endParaRPr lang="en-US" sz="4000" b="1" dirty="0">
              <a:solidFill>
                <a:schemeClr val="accent1"/>
              </a:solidFill>
            </a:endParaRP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0731" y="2019300"/>
            <a:ext cx="2789788"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1533525"/>
            <a:ext cx="26098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561" y="904875"/>
            <a:ext cx="1921274"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8988" y="3562350"/>
            <a:ext cx="231042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812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t>Definition:</a:t>
            </a:r>
            <a:br>
              <a:rPr lang="en-CA" sz="4000" b="1" dirty="0" smtClean="0"/>
            </a:br>
            <a:r>
              <a:rPr lang="en-CA" sz="4000" b="1" dirty="0" smtClean="0"/>
              <a:t>student </a:t>
            </a:r>
            <a:r>
              <a:rPr lang="en-CA" sz="4000" b="1" dirty="0"/>
              <a:t>scholarship</a:t>
            </a:r>
            <a:endParaRPr lang="en-US" sz="4000" dirty="0"/>
          </a:p>
        </p:txBody>
      </p:sp>
      <p:sp>
        <p:nvSpPr>
          <p:cNvPr id="3" name="Content Placeholder 2"/>
          <p:cNvSpPr>
            <a:spLocks noGrp="1"/>
          </p:cNvSpPr>
          <p:nvPr>
            <p:ph idx="1"/>
          </p:nvPr>
        </p:nvSpPr>
        <p:spPr/>
        <p:txBody>
          <a:bodyPr/>
          <a:lstStyle/>
          <a:p>
            <a:pPr marL="0" indent="0">
              <a:buNone/>
            </a:pPr>
            <a:endParaRPr lang="en-CA" dirty="0"/>
          </a:p>
          <a:p>
            <a:pPr marL="0" indent="0">
              <a:buNone/>
            </a:pPr>
            <a:r>
              <a:rPr lang="en-US" dirty="0"/>
              <a:t>“…the appraisal, creation, dissemination, application and translation of medical knowledge, using both print and digital means”</a:t>
            </a:r>
          </a:p>
          <a:p>
            <a:pPr marL="0" indent="0">
              <a:buNone/>
            </a:pPr>
            <a:endParaRPr lang="en-US" dirty="0"/>
          </a:p>
        </p:txBody>
      </p:sp>
    </p:spTree>
    <p:extLst>
      <p:ext uri="{BB962C8B-B14F-4D97-AF65-F5344CB8AC3E}">
        <p14:creationId xmlns:p14="http://schemas.microsoft.com/office/powerpoint/2010/main" val="397264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4000" b="1" dirty="0">
                <a:solidFill>
                  <a:schemeClr val="accent1"/>
                </a:solidFill>
              </a:rPr>
              <a:t>D</a:t>
            </a:r>
            <a:r>
              <a:rPr lang="en-US" sz="4000" b="1" dirty="0" smtClean="0">
                <a:solidFill>
                  <a:schemeClr val="accent1"/>
                </a:solidFill>
              </a:rPr>
              <a:t>efinition: </a:t>
            </a:r>
            <a:br>
              <a:rPr lang="en-US" sz="4000" b="1" dirty="0" smtClean="0">
                <a:solidFill>
                  <a:schemeClr val="accent1"/>
                </a:solidFill>
              </a:rPr>
            </a:br>
            <a:r>
              <a:rPr lang="en-US" sz="4000" b="1" dirty="0" smtClean="0">
                <a:solidFill>
                  <a:schemeClr val="accent1"/>
                </a:solidFill>
              </a:rPr>
              <a:t>learning </a:t>
            </a:r>
            <a:r>
              <a:rPr lang="en-US" sz="4000" b="1" dirty="0">
                <a:solidFill>
                  <a:schemeClr val="accent1"/>
                </a:solidFill>
              </a:rPr>
              <a:t>communities</a:t>
            </a:r>
            <a:endParaRPr lang="en-US" sz="4000" dirty="0">
              <a:solidFill>
                <a:schemeClr val="accent1"/>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4900" y="2076467"/>
            <a:ext cx="6261100" cy="351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46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4000" b="1" dirty="0">
                <a:solidFill>
                  <a:schemeClr val="accent1"/>
                </a:solidFill>
              </a:rPr>
              <a:t>L</a:t>
            </a:r>
            <a:r>
              <a:rPr lang="en-CA" sz="4000" b="1" dirty="0" smtClean="0">
                <a:solidFill>
                  <a:schemeClr val="accent1"/>
                </a:solidFill>
              </a:rPr>
              <a:t>iterature</a:t>
            </a:r>
            <a:endParaRPr lang="en-US" sz="4000" b="1" dirty="0">
              <a:solidFill>
                <a:schemeClr val="accent1"/>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99108" y="2032000"/>
            <a:ext cx="4672683"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80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endParaRPr lang="en-CA" b="1" dirty="0" smtClean="0"/>
          </a:p>
          <a:p>
            <a:pPr>
              <a:buFont typeface="Wingdings" panose="05000000000000000000" pitchFamily="2" charset="2"/>
              <a:buChar char="ü"/>
            </a:pPr>
            <a:r>
              <a:rPr lang="en-CA" b="1" dirty="0" smtClean="0"/>
              <a:t>Literature </a:t>
            </a:r>
            <a:r>
              <a:rPr lang="en-CA" b="1" dirty="0"/>
              <a:t>searches </a:t>
            </a:r>
            <a:r>
              <a:rPr lang="en-CA" dirty="0"/>
              <a:t>to inform surveys</a:t>
            </a:r>
          </a:p>
          <a:p>
            <a:pPr>
              <a:buFont typeface="Wingdings" panose="05000000000000000000" pitchFamily="2" charset="2"/>
              <a:buChar char="ü"/>
            </a:pPr>
            <a:r>
              <a:rPr lang="en-CA" b="1" dirty="0"/>
              <a:t>Online surveys </a:t>
            </a:r>
            <a:r>
              <a:rPr lang="en-CA" dirty="0"/>
              <a:t>(validated)</a:t>
            </a:r>
          </a:p>
          <a:p>
            <a:pPr marL="800100" lvl="1" indent="-342900">
              <a:buFont typeface="Wingdings" panose="05000000000000000000" pitchFamily="2" charset="2"/>
              <a:buChar char="ü"/>
            </a:pPr>
            <a:r>
              <a:rPr lang="en-CA" dirty="0"/>
              <a:t>UGME Deans of Curriculum (North American</a:t>
            </a:r>
            <a:r>
              <a:rPr lang="en-CA" dirty="0" smtClean="0"/>
              <a:t>)</a:t>
            </a:r>
          </a:p>
          <a:p>
            <a:pPr marL="800100" lvl="1" indent="-342900">
              <a:buFont typeface="Wingdings" panose="05000000000000000000" pitchFamily="2" charset="2"/>
              <a:buChar char="ü"/>
            </a:pPr>
            <a:r>
              <a:rPr lang="en-CA" dirty="0" smtClean="0"/>
              <a:t>Librarians </a:t>
            </a:r>
            <a:r>
              <a:rPr lang="en-CA" dirty="0"/>
              <a:t>with appointments in UG medical schools (North America)</a:t>
            </a:r>
          </a:p>
          <a:p>
            <a:pPr>
              <a:buFont typeface="Wingdings" panose="05000000000000000000" pitchFamily="2" charset="2"/>
              <a:buChar char="ü"/>
            </a:pPr>
            <a:r>
              <a:rPr lang="en-CA" b="1" dirty="0"/>
              <a:t>Ethics approval </a:t>
            </a:r>
            <a:r>
              <a:rPr lang="en-CA" dirty="0"/>
              <a:t>obtained from University of Victoria and Memorial University of Newfoundland</a:t>
            </a:r>
          </a:p>
          <a:p>
            <a:pPr marL="0" indent="0">
              <a:buNone/>
            </a:pPr>
            <a:endParaRPr lang="en-US" dirty="0"/>
          </a:p>
        </p:txBody>
      </p:sp>
      <p:sp>
        <p:nvSpPr>
          <p:cNvPr id="3" name="Title 2"/>
          <p:cNvSpPr>
            <a:spLocks noGrp="1"/>
          </p:cNvSpPr>
          <p:nvPr>
            <p:ph type="title"/>
          </p:nvPr>
        </p:nvSpPr>
        <p:spPr/>
        <p:txBody>
          <a:bodyPr>
            <a:normAutofit/>
          </a:bodyPr>
          <a:lstStyle/>
          <a:p>
            <a:r>
              <a:rPr lang="en-US" sz="4000" b="1" dirty="0">
                <a:solidFill>
                  <a:schemeClr val="accent1"/>
                </a:solidFill>
              </a:rPr>
              <a:t>D</a:t>
            </a:r>
            <a:r>
              <a:rPr lang="en-US" sz="4000" b="1" dirty="0" smtClean="0">
                <a:solidFill>
                  <a:schemeClr val="accent1"/>
                </a:solidFill>
              </a:rPr>
              <a:t>esign</a:t>
            </a:r>
            <a:endParaRPr lang="en-US" sz="4000" dirty="0">
              <a:solidFill>
                <a:schemeClr val="accent1"/>
              </a:solidFill>
            </a:endParaRPr>
          </a:p>
        </p:txBody>
      </p:sp>
    </p:spTree>
    <p:extLst>
      <p:ext uri="{BB962C8B-B14F-4D97-AF65-F5344CB8AC3E}">
        <p14:creationId xmlns:p14="http://schemas.microsoft.com/office/powerpoint/2010/main" val="3740362358"/>
      </p:ext>
    </p:extLst>
  </p:cSld>
  <p:clrMapOvr>
    <a:masterClrMapping/>
  </p:clrMapOvr>
</p:sld>
</file>

<file path=ppt/theme/theme1.xml><?xml version="1.0" encoding="utf-8"?>
<a:theme xmlns:a="http://schemas.openxmlformats.org/drawingml/2006/main" name="UVic Edge tit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UVic Edge conten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UVic Edge content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UVic Edge content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UVic Edge content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UVic Edge content 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UVic Edge content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UVic Edge content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Vic Edge tit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Vic Edge tit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UVic Edge tit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UVic Edge tit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Vic Edge 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UVic Edge conte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UVic Edge conten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UVic Edge conten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3167</TotalTime>
  <Words>1329</Words>
  <Application>Microsoft Office PowerPoint</Application>
  <PresentationFormat>On-screen Show (4:3)</PresentationFormat>
  <Paragraphs>197</Paragraphs>
  <Slides>22</Slides>
  <Notes>22</Notes>
  <HiddenSlides>0</HiddenSlides>
  <MMClips>0</MMClips>
  <ScaleCrop>false</ScaleCrop>
  <HeadingPairs>
    <vt:vector size="4" baseType="variant">
      <vt:variant>
        <vt:lpstr>Theme</vt:lpstr>
      </vt:variant>
      <vt:variant>
        <vt:i4>20</vt:i4>
      </vt:variant>
      <vt:variant>
        <vt:lpstr>Slide Titles</vt:lpstr>
      </vt:variant>
      <vt:variant>
        <vt:i4>22</vt:i4>
      </vt:variant>
    </vt:vector>
  </HeadingPairs>
  <TitlesOfParts>
    <vt:vector size="42" baseType="lpstr">
      <vt:lpstr>UVic Edge title 1</vt:lpstr>
      <vt:lpstr>UVic Edge title 2</vt:lpstr>
      <vt:lpstr>UVic Edge title 3</vt:lpstr>
      <vt:lpstr>UVic Edge title 4</vt:lpstr>
      <vt:lpstr>UVic Edge title 5</vt:lpstr>
      <vt:lpstr>UVic Edge content 1</vt:lpstr>
      <vt:lpstr>UVic Edge content 2</vt:lpstr>
      <vt:lpstr>UVic Edge content 3</vt:lpstr>
      <vt:lpstr>UVic Edge content 4</vt:lpstr>
      <vt:lpstr>UVic Edge content 5</vt:lpstr>
      <vt:lpstr>UVic Edge content 6</vt:lpstr>
      <vt:lpstr>UVic Edge content 7</vt:lpstr>
      <vt:lpstr>UVic Edge content 8</vt:lpstr>
      <vt:lpstr>UVic Edge content 9</vt:lpstr>
      <vt:lpstr>UVic Edge content 10</vt:lpstr>
      <vt:lpstr>UVic Edge content 11</vt:lpstr>
      <vt:lpstr>Custom Design</vt:lpstr>
      <vt:lpstr>1_Custom Design</vt:lpstr>
      <vt:lpstr>2_Custom Design</vt:lpstr>
      <vt:lpstr>3_Custom Design</vt:lpstr>
      <vt:lpstr>Radical Collaboration: medical librarians, student scholarship &amp; academic learning communities in the 21st century</vt:lpstr>
      <vt:lpstr> Medical Librarians as the “Venn” of Practitioner &amp; Student Research Literacy Skills</vt:lpstr>
      <vt:lpstr>Objectives</vt:lpstr>
      <vt:lpstr>Questions</vt:lpstr>
      <vt:lpstr>  Why?</vt:lpstr>
      <vt:lpstr>Definition: student scholarship</vt:lpstr>
      <vt:lpstr>Definition:  learning communities</vt:lpstr>
      <vt:lpstr>Literature</vt:lpstr>
      <vt:lpstr>Design</vt:lpstr>
      <vt:lpstr>Setting</vt:lpstr>
      <vt:lpstr>Subjects</vt:lpstr>
      <vt:lpstr>Methods</vt:lpstr>
      <vt:lpstr>Survey invitation</vt:lpstr>
      <vt:lpstr>Response rates</vt:lpstr>
      <vt:lpstr>Librarians assigned as ALC members?</vt:lpstr>
      <vt:lpstr>Scholarship activities</vt:lpstr>
      <vt:lpstr>Formal mentorship?</vt:lpstr>
      <vt:lpstr>Participant comments</vt:lpstr>
      <vt:lpstr>Observations and take-aways</vt:lpstr>
      <vt:lpstr>Acknowledgements</vt:lpstr>
      <vt:lpstr>Thank YOU!</vt:lpstr>
      <vt:lpstr>PowerPoint Presentation</vt:lpstr>
    </vt:vector>
  </TitlesOfParts>
  <Company>University of Victoria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Carter</dc:creator>
  <cp:lastModifiedBy>user</cp:lastModifiedBy>
  <cp:revision>133</cp:revision>
  <cp:lastPrinted>2015-05-20T15:20:25Z</cp:lastPrinted>
  <dcterms:created xsi:type="dcterms:W3CDTF">2013-08-20T17:34:23Z</dcterms:created>
  <dcterms:modified xsi:type="dcterms:W3CDTF">2015-06-09T20:05:48Z</dcterms:modified>
</cp:coreProperties>
</file>