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85" r:id="rId2"/>
    <p:sldId id="27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</p:sldIdLst>
  <p:sldSz cx="13003213" cy="9747250"/>
  <p:notesSz cx="6858000" cy="9144000"/>
  <p:defaultTextStyle>
    <a:defPPr>
      <a:defRPr lang="en-US"/>
    </a:defPPr>
    <a:lvl1pPr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649288" indent="-192088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1298575" indent="-384175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949450" indent="-577850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2598738" indent="-769938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6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62633"/>
    <a:srgbClr val="63666A"/>
    <a:srgbClr val="322C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1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372" y="-72"/>
      </p:cViewPr>
      <p:guideLst>
        <p:guide orient="horz" pos="1699"/>
        <p:guide pos="24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307EC-26AC-7045-89FE-93F3FE101121}" type="datetime1">
              <a:rPr lang="en-CA" smtClean="0"/>
              <a:t>19/06/2017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47F26-260C-9347-AA87-8873A37F08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13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00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DBF02D-9CC5-244C-83BE-68A724A7F599}" type="datetime1">
              <a:rPr lang="en-CA" smtClean="0"/>
              <a:t>19/06/2017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00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2697F9-5F25-954B-A091-84751AF87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716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649288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298575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949450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598738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3250006" algn="l" defTabSz="650001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00007" algn="l" defTabSz="650001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50009" algn="l" defTabSz="650001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00010" algn="l" defTabSz="650001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62031" y="764492"/>
            <a:ext cx="11591894" cy="25375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9600"/>
              </a:lnSpc>
              <a:defRPr sz="11000" b="1" cap="all" baseline="0">
                <a:solidFill>
                  <a:schemeClr val="accent4">
                    <a:lumMod val="25000"/>
                    <a:lumOff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3251199"/>
            <a:ext cx="11591895" cy="2353732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9600"/>
              </a:lnSpc>
              <a:buNone/>
              <a:defRPr sz="11000" b="1" i="0" cap="all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62031" y="6032430"/>
            <a:ext cx="9145980" cy="846453"/>
          </a:xfrm>
          <a:prstGeom prst="rect">
            <a:avLst/>
          </a:prstGeom>
        </p:spPr>
        <p:txBody>
          <a:bodyPr vert="horz" anchor="ctr" anchorCtr="0"/>
          <a:lstStyle>
            <a:lvl1pPr marL="0" indent="0" algn="l">
              <a:lnSpc>
                <a:spcPts val="2800"/>
              </a:lnSpc>
              <a:buNone/>
              <a:defRPr sz="2400" b="0" i="0" cap="none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pic>
        <p:nvPicPr>
          <p:cNvPr id="34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97632" y="8607425"/>
            <a:ext cx="1176052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www.library.mun.ca/hsl</a:t>
            </a:r>
          </a:p>
        </p:txBody>
      </p:sp>
    </p:spTree>
    <p:extLst>
      <p:ext uri="{BB962C8B-B14F-4D97-AF65-F5344CB8AC3E}">
        <p14:creationId xmlns:p14="http://schemas.microsoft.com/office/powerpoint/2010/main" val="27570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3"/>
          <p:cNvSpPr>
            <a:spLocks noGrp="1"/>
          </p:cNvSpPr>
          <p:nvPr>
            <p:ph sz="half" idx="15"/>
          </p:nvPr>
        </p:nvSpPr>
        <p:spPr>
          <a:xfrm>
            <a:off x="762032" y="2940049"/>
            <a:ext cx="11591893" cy="5498395"/>
          </a:xfrm>
          <a:prstGeom prst="rect">
            <a:avLst/>
          </a:prstGeom>
        </p:spPr>
        <p:txBody>
          <a:bodyPr anchor="t" anchorCtr="0"/>
          <a:lstStyle>
            <a:lvl1pPr marL="0" marR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sz="2800" b="1" i="0" cap="none" spc="-70">
                <a:solidFill>
                  <a:schemeClr val="accent4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0" indent="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2800" b="0" i="0" spc="-70">
                <a:solidFill>
                  <a:srgbClr val="504C4C"/>
                </a:solidFill>
                <a:latin typeface="Arial"/>
                <a:cs typeface="Arial"/>
              </a:defRPr>
            </a:lvl2pPr>
            <a:lvl3pPr marL="982663" indent="-271463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SzPct val="92000"/>
              <a:buFont typeface="Arial"/>
              <a:buChar char="•"/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3pPr>
            <a:lvl4pPr marL="1338263" indent="-2540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4pPr>
            <a:lvl5pPr marL="1795463" indent="-3556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marL="0" marR="0" lvl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802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ontent Placeholder 3"/>
          <p:cNvSpPr>
            <a:spLocks noGrp="1"/>
          </p:cNvSpPr>
          <p:nvPr>
            <p:ph sz="half" idx="18"/>
          </p:nvPr>
        </p:nvSpPr>
        <p:spPr>
          <a:xfrm>
            <a:off x="762030" y="2940049"/>
            <a:ext cx="5520492" cy="5498395"/>
          </a:xfrm>
          <a:prstGeom prst="rect">
            <a:avLst/>
          </a:prstGeom>
        </p:spPr>
        <p:txBody>
          <a:bodyPr anchor="t" anchorCtr="0"/>
          <a:lstStyle>
            <a:lvl1pPr marL="0" marR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sz="2800" b="1" i="0" cap="none" spc="-70">
                <a:solidFill>
                  <a:srgbClr val="868686"/>
                </a:solidFill>
                <a:latin typeface="Arial"/>
                <a:cs typeface="Arial"/>
              </a:defRPr>
            </a:lvl1pPr>
            <a:lvl2pPr marL="0" indent="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2800" b="0" i="0" spc="-70">
                <a:solidFill>
                  <a:srgbClr val="504C4C"/>
                </a:solidFill>
                <a:latin typeface="Arial"/>
                <a:cs typeface="Arial"/>
              </a:defRPr>
            </a:lvl2pPr>
            <a:lvl3pPr marL="982663" indent="-271463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SzPct val="92000"/>
              <a:buFont typeface="Arial"/>
              <a:buChar char="•"/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3pPr>
            <a:lvl4pPr marL="1338263" indent="-2540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4pPr>
            <a:lvl5pPr marL="1795463" indent="-3556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marL="0" marR="0" lvl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1"/>
          </p:nvPr>
        </p:nvSpPr>
        <p:spPr>
          <a:xfrm>
            <a:off x="6833433" y="2940049"/>
            <a:ext cx="5520492" cy="5498395"/>
          </a:xfrm>
          <a:prstGeom prst="rect">
            <a:avLst/>
          </a:prstGeom>
        </p:spPr>
        <p:txBody>
          <a:bodyPr anchor="t" anchorCtr="0"/>
          <a:lstStyle>
            <a:lvl1pPr marL="0" marR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sz="2800" b="1" i="0" cap="none" spc="-70">
                <a:solidFill>
                  <a:srgbClr val="868686"/>
                </a:solidFill>
                <a:latin typeface="Arial"/>
                <a:cs typeface="Arial"/>
              </a:defRPr>
            </a:lvl1pPr>
            <a:lvl2pPr marL="0" indent="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2800" b="0" i="0" spc="-70">
                <a:solidFill>
                  <a:srgbClr val="504C4C"/>
                </a:solidFill>
                <a:latin typeface="Arial"/>
                <a:cs typeface="Arial"/>
              </a:defRPr>
            </a:lvl2pPr>
            <a:lvl3pPr marL="982663" indent="-271463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SzPct val="92000"/>
              <a:buFont typeface="Arial"/>
              <a:buChar char="•"/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3pPr>
            <a:lvl4pPr marL="1338263" indent="-2540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4pPr>
            <a:lvl5pPr marL="1795463" indent="-3556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marL="0" marR="0" lvl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58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- small - footer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SmartArt Placeholder 2"/>
          <p:cNvSpPr>
            <a:spLocks noGrp="1"/>
          </p:cNvSpPr>
          <p:nvPr>
            <p:ph type="dgm" sz="quarter" idx="20"/>
          </p:nvPr>
        </p:nvSpPr>
        <p:spPr>
          <a:xfrm>
            <a:off x="762022" y="2940050"/>
            <a:ext cx="11574441" cy="5808839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376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- small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SmartArt Placeholder 2"/>
          <p:cNvSpPr>
            <a:spLocks noGrp="1"/>
          </p:cNvSpPr>
          <p:nvPr>
            <p:ph type="dgm" sz="quarter" idx="20"/>
          </p:nvPr>
        </p:nvSpPr>
        <p:spPr>
          <a:xfrm>
            <a:off x="762022" y="2940051"/>
            <a:ext cx="11574441" cy="6161616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67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 Larg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artArt Placeholder 2"/>
          <p:cNvSpPr>
            <a:spLocks noGrp="1"/>
          </p:cNvSpPr>
          <p:nvPr>
            <p:ph type="dgm" sz="quarter" idx="20"/>
          </p:nvPr>
        </p:nvSpPr>
        <p:spPr>
          <a:xfrm>
            <a:off x="863600" y="739551"/>
            <a:ext cx="11472862" cy="830285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69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ic + One Colum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ontent Placeholder 3"/>
          <p:cNvSpPr>
            <a:spLocks noGrp="1"/>
          </p:cNvSpPr>
          <p:nvPr>
            <p:ph sz="half" idx="22"/>
          </p:nvPr>
        </p:nvSpPr>
        <p:spPr>
          <a:xfrm>
            <a:off x="6833433" y="2940049"/>
            <a:ext cx="5520492" cy="5498395"/>
          </a:xfrm>
          <a:prstGeom prst="rect">
            <a:avLst/>
          </a:prstGeom>
        </p:spPr>
        <p:txBody>
          <a:bodyPr anchor="t" anchorCtr="0"/>
          <a:lstStyle>
            <a:lvl1pPr marL="0" marR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sz="2800" b="1" i="0" cap="none" spc="-70">
                <a:solidFill>
                  <a:schemeClr val="accent3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  <a:lvl2pPr marL="0" indent="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2800" b="0" i="0" spc="-70">
                <a:solidFill>
                  <a:srgbClr val="504C4C"/>
                </a:solidFill>
                <a:latin typeface="Arial"/>
                <a:cs typeface="Arial"/>
              </a:defRPr>
            </a:lvl2pPr>
            <a:lvl3pPr marL="982663" indent="-271463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SzPct val="92000"/>
              <a:buFont typeface="Arial"/>
              <a:buChar char="•"/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3pPr>
            <a:lvl4pPr marL="1338263" indent="-2540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4pPr>
            <a:lvl5pPr marL="1795463" indent="-355600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defRPr sz="2800" spc="-70">
                <a:solidFill>
                  <a:srgbClr val="504C4C"/>
                </a:solidFill>
                <a:latin typeface="Arial"/>
                <a:cs typeface="Arial"/>
              </a:defRPr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marL="0" marR="0" lvl="0" indent="0" algn="l" defTabSz="649288" rtl="0" eaLnBrk="1" fontAlgn="base" latinLnBrk="0" hangingPunct="1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863604" y="2940051"/>
            <a:ext cx="5560610" cy="5487988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3429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863604" y="2940051"/>
            <a:ext cx="5560610" cy="5487988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6775853" y="2940051"/>
            <a:ext cx="5560610" cy="5487988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3429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s + captions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882687" y="2928937"/>
            <a:ext cx="2620081" cy="260349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29"/>
          </p:nvPr>
        </p:nvSpPr>
        <p:spPr>
          <a:xfrm>
            <a:off x="3759353" y="6056604"/>
            <a:ext cx="2692510" cy="237143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sz="quarter" idx="31"/>
          </p:nvPr>
        </p:nvSpPr>
        <p:spPr>
          <a:xfrm>
            <a:off x="3759353" y="3160999"/>
            <a:ext cx="2692510" cy="237143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9646042" y="6056604"/>
            <a:ext cx="2692510" cy="237143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33"/>
          </p:nvPr>
        </p:nvSpPr>
        <p:spPr>
          <a:xfrm>
            <a:off x="9646042" y="3178461"/>
            <a:ext cx="2692510" cy="237143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34"/>
          </p:nvPr>
        </p:nvSpPr>
        <p:spPr>
          <a:xfrm>
            <a:off x="882687" y="5821893"/>
            <a:ext cx="2620081" cy="260349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3" name="Picture Placeholder 2"/>
          <p:cNvSpPr>
            <a:spLocks noGrp="1"/>
          </p:cNvSpPr>
          <p:nvPr>
            <p:ph type="pic" sz="quarter" idx="35"/>
          </p:nvPr>
        </p:nvSpPr>
        <p:spPr>
          <a:xfrm>
            <a:off x="6788305" y="2928937"/>
            <a:ext cx="2620081" cy="260349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36"/>
          </p:nvPr>
        </p:nvSpPr>
        <p:spPr>
          <a:xfrm>
            <a:off x="6788305" y="5821893"/>
            <a:ext cx="2620081" cy="260349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1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6169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 + captions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762030" y="761992"/>
            <a:ext cx="11718345" cy="16420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893238" y="4013195"/>
            <a:ext cx="3386836" cy="3336104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5080175" y="4013195"/>
            <a:ext cx="3386836" cy="3336104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949627" y="4013195"/>
            <a:ext cx="3386836" cy="3336104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7" name="Text Placeholder 2"/>
          <p:cNvSpPr>
            <a:spLocks noGrp="1"/>
          </p:cNvSpPr>
          <p:nvPr>
            <p:ph type="body" sz="quarter" idx="22"/>
          </p:nvPr>
        </p:nvSpPr>
        <p:spPr>
          <a:xfrm>
            <a:off x="893269" y="7484763"/>
            <a:ext cx="3386805" cy="943275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23"/>
          </p:nvPr>
        </p:nvSpPr>
        <p:spPr>
          <a:xfrm>
            <a:off x="5080206" y="7484763"/>
            <a:ext cx="3386805" cy="943275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24"/>
          </p:nvPr>
        </p:nvSpPr>
        <p:spPr>
          <a:xfrm>
            <a:off x="8949658" y="7484763"/>
            <a:ext cx="3386805" cy="943275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ct val="100000"/>
              </a:lnSpc>
              <a:buNone/>
              <a:defRPr sz="1800" b="0" i="0" kern="1200" cap="all" spc="30" baseline="0">
                <a:solidFill>
                  <a:srgbClr val="504C4C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762030" y="2934912"/>
            <a:ext cx="11574433" cy="781425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2800" b="1" i="0" cap="none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Straight Connector 19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0653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- no footer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31" y="761993"/>
            <a:ext cx="10245082" cy="6671734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6000"/>
              </a:lnSpc>
              <a:defRPr sz="66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29" y="7569193"/>
            <a:ext cx="10245084" cy="1693333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4200" b="1" i="0" cap="all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83515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 + top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-84662" y="133047"/>
            <a:ext cx="13184458" cy="9700381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30" y="745063"/>
            <a:ext cx="11574433" cy="84417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1589239"/>
            <a:ext cx="11574434" cy="781425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5500"/>
              </a:lnSpc>
              <a:buNone/>
              <a:defRPr sz="5500" b="1" i="0" cap="all" baseline="0">
                <a:solidFill>
                  <a:srgbClr val="FFFFFE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096474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- footer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31" y="778926"/>
            <a:ext cx="10245082" cy="4758268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5740393"/>
            <a:ext cx="10245084" cy="1693333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87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643468"/>
            <a:ext cx="11574434" cy="609600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rgbClr val="6C042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762030" y="1475318"/>
            <a:ext cx="11574434" cy="609600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62030" y="2307169"/>
            <a:ext cx="11574434" cy="609600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762030" y="3136902"/>
            <a:ext cx="11574434" cy="609600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762030" y="3949703"/>
            <a:ext cx="11574434" cy="609600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4273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 + Middl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-118539" y="-135467"/>
            <a:ext cx="13259339" cy="100076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30" y="4097863"/>
            <a:ext cx="11574433" cy="84417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rgbClr val="6C04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4942039"/>
            <a:ext cx="11574434" cy="781425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5500"/>
              </a:lnSpc>
              <a:buNone/>
              <a:defRPr sz="5500" b="1" i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32595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 + Bottom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-152407" y="-118533"/>
            <a:ext cx="13293207" cy="100584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30" y="7247463"/>
            <a:ext cx="11574433" cy="84417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8091639"/>
            <a:ext cx="11574434" cy="781425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5500"/>
              </a:lnSpc>
              <a:buNone/>
              <a:defRPr sz="5500" b="1" i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32595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- no footer -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31" y="761993"/>
            <a:ext cx="10245082" cy="6671734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6000"/>
              </a:lnSpc>
              <a:defRPr sz="6600" b="1" cap="all" spc="-11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29" y="7603059"/>
            <a:ext cx="10245084" cy="1693333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4200" b="1" i="0" cap="all"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130326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- footer -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31" y="761993"/>
            <a:ext cx="10245082" cy="4758268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5500"/>
              </a:lnSpc>
              <a:defRPr sz="5500" b="1" cap="all" spc="-11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5723460"/>
            <a:ext cx="10245084" cy="1693333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ct val="100000"/>
              </a:lnSpc>
              <a:buNone/>
              <a:defRPr sz="3600" b="1" i="0" cap="all" baseline="0">
                <a:solidFill>
                  <a:srgbClr val="A6AAA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97632" y="8607425"/>
            <a:ext cx="1176052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8241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62031" y="781425"/>
            <a:ext cx="11752212" cy="25375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9600"/>
              </a:lnSpc>
              <a:defRPr sz="110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3268132"/>
            <a:ext cx="9145981" cy="2353732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9600"/>
              </a:lnSpc>
              <a:buNone/>
              <a:defRPr sz="11000" b="1" i="0" cap="all"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62031" y="6049363"/>
            <a:ext cx="8966169" cy="846453"/>
          </a:xfrm>
          <a:prstGeom prst="rect">
            <a:avLst/>
          </a:prstGeom>
        </p:spPr>
        <p:txBody>
          <a:bodyPr vert="horz" anchor="ctr" anchorCtr="0"/>
          <a:lstStyle>
            <a:lvl1pPr marL="0" indent="0" algn="l">
              <a:lnSpc>
                <a:spcPts val="2800"/>
              </a:lnSpc>
              <a:buNone/>
              <a:defRPr sz="2400" b="0" i="0" cap="none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538" y="2836549"/>
            <a:ext cx="3432048" cy="576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2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62031" y="781425"/>
            <a:ext cx="11752212" cy="25375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9600"/>
              </a:lnSpc>
              <a:defRPr sz="110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92600" y="3268132"/>
            <a:ext cx="8221643" cy="2353732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9600"/>
              </a:lnSpc>
              <a:buNone/>
              <a:defRPr sz="9600" b="1" i="0" cap="all"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292600" y="6049363"/>
            <a:ext cx="8057260" cy="846453"/>
          </a:xfrm>
          <a:prstGeom prst="rect">
            <a:avLst/>
          </a:prstGeom>
        </p:spPr>
        <p:txBody>
          <a:bodyPr vert="horz" anchor="ctr" anchorCtr="0"/>
          <a:lstStyle>
            <a:lvl1pPr marL="0" indent="0" algn="l">
              <a:lnSpc>
                <a:spcPts val="2800"/>
              </a:lnSpc>
              <a:buNone/>
              <a:defRPr sz="2400" b="0" i="0" cap="none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30" y="3065149"/>
            <a:ext cx="3432048" cy="576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806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62031" y="781425"/>
            <a:ext cx="11752212" cy="2537506"/>
          </a:xfrm>
          <a:prstGeom prst="rect">
            <a:avLst/>
          </a:prstGeom>
        </p:spPr>
        <p:txBody>
          <a:bodyPr bIns="0" anchor="t" anchorCtr="0"/>
          <a:lstStyle>
            <a:lvl1pPr algn="l">
              <a:lnSpc>
                <a:spcPts val="9600"/>
              </a:lnSpc>
              <a:defRPr sz="110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0" y="3268132"/>
            <a:ext cx="11752213" cy="2353732"/>
          </a:xfrm>
          <a:prstGeom prst="rect">
            <a:avLst/>
          </a:prstGeom>
        </p:spPr>
        <p:txBody>
          <a:bodyPr vert="horz" tIns="0"/>
          <a:lstStyle>
            <a:lvl1pPr marL="0" indent="0" algn="l">
              <a:lnSpc>
                <a:spcPts val="9600"/>
              </a:lnSpc>
              <a:buNone/>
              <a:defRPr sz="11000" b="1" i="0" cap="all"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62031" y="6049363"/>
            <a:ext cx="9145980" cy="846453"/>
          </a:xfrm>
          <a:prstGeom prst="rect">
            <a:avLst/>
          </a:prstGeom>
        </p:spPr>
        <p:txBody>
          <a:bodyPr vert="horz" anchor="ctr" anchorCtr="0"/>
          <a:lstStyle>
            <a:lvl1pPr marL="0" indent="0" algn="l">
              <a:lnSpc>
                <a:spcPts val="2800"/>
              </a:lnSpc>
              <a:buNone/>
              <a:defRPr sz="2400" b="0" i="0" cap="none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7729" y="8607425"/>
            <a:ext cx="1215857" cy="7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/>
          <p:nvPr userDrawn="1"/>
        </p:nvCxnSpPr>
        <p:spPr>
          <a:xfrm>
            <a:off x="884322" y="8926286"/>
            <a:ext cx="986368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81063" y="9012777"/>
            <a:ext cx="7684265" cy="3905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ct val="150000"/>
              </a:lnSpc>
              <a:buNone/>
              <a:defRPr sz="1200" b="0" i="0" cap="all" spc="10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565328" y="9025334"/>
            <a:ext cx="2182677" cy="46261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00" b="0" i="0" kern="0" cap="none" spc="50" baseline="0">
                <a:solidFill>
                  <a:srgbClr val="363837"/>
                </a:solidFill>
              </a:defRPr>
            </a:lvl1pPr>
          </a:lstStyle>
          <a:p>
            <a:pPr lvl="0"/>
            <a:r>
              <a:rPr lang="en-US" dirty="0" err="1" smtClean="0"/>
              <a:t>www.mun.ca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8508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36" r:id="rId2"/>
    <p:sldLayoutId id="2147483737" r:id="rId3"/>
    <p:sldLayoutId id="2147483738" r:id="rId4"/>
    <p:sldLayoutId id="2147483739" r:id="rId5"/>
    <p:sldLayoutId id="2147483741" r:id="rId6"/>
    <p:sldLayoutId id="2147483752" r:id="rId7"/>
    <p:sldLayoutId id="2147483762" r:id="rId8"/>
    <p:sldLayoutId id="2147483761" r:id="rId9"/>
    <p:sldLayoutId id="2147483742" r:id="rId10"/>
    <p:sldLayoutId id="2147483743" r:id="rId11"/>
    <p:sldLayoutId id="2147483758" r:id="rId12"/>
    <p:sldLayoutId id="2147483759" r:id="rId13"/>
    <p:sldLayoutId id="2147483760" r:id="rId14"/>
    <p:sldLayoutId id="2147483748" r:id="rId15"/>
    <p:sldLayoutId id="2147483749" r:id="rId16"/>
    <p:sldLayoutId id="2147483746" r:id="rId17"/>
    <p:sldLayoutId id="2147483747" r:id="rId18"/>
    <p:sldLayoutId id="2147483750" r:id="rId19"/>
    <p:sldLayoutId id="2147483751" r:id="rId20"/>
    <p:sldLayoutId id="2147483753" r:id="rId21"/>
  </p:sldLayoutIdLst>
  <p:timing>
    <p:tnLst>
      <p:par>
        <p:cTn id="1" dur="indefinite" restart="never" nodeType="tmRoot"/>
      </p:par>
    </p:tnLst>
  </p:timing>
  <p:hf hdr="0"/>
  <p:txStyles>
    <p:titleStyle>
      <a:lvl1pPr algn="ctr" defTabSz="649288" rtl="0" fontAlgn="base">
        <a:spcBef>
          <a:spcPct val="0"/>
        </a:spcBef>
        <a:spcAft>
          <a:spcPct val="0"/>
        </a:spcAft>
        <a:defRPr sz="63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649288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649288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649288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649288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649288" rtl="0" eaLnBrk="1" fontAlgn="base" hangingPunct="1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649288" rtl="0" eaLnBrk="1" fontAlgn="base" hangingPunct="1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649288" rtl="0" eaLnBrk="1" fontAlgn="base" hangingPunct="1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649288" rtl="0" eaLnBrk="1" fontAlgn="base" hangingPunct="1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87363" indent="-487363" algn="l" defTabSz="649288" rtl="0" fontAlgn="base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1055688" indent="-404813" algn="l" defTabSz="649288" rtl="0" fontAlgn="base">
        <a:spcBef>
          <a:spcPct val="20000"/>
        </a:spcBef>
        <a:spcAft>
          <a:spcPct val="0"/>
        </a:spcAft>
        <a:buFont typeface="Arial" charset="0"/>
        <a:buChar char="–"/>
        <a:defRPr sz="4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624013" indent="-323850" algn="l" defTabSz="649288" rtl="0" fontAlgn="base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2274888" indent="-323850" algn="l" defTabSz="649288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924175" indent="-323850" algn="l" defTabSz="649288" rtl="0" fontAlgn="base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575007" indent="-325001" algn="l" defTabSz="650001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5008" indent="-325001" algn="l" defTabSz="650001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5009" indent="-325001" algn="l" defTabSz="650001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5011" indent="-325001" algn="l" defTabSz="650001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001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002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004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005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006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007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0009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0010" algn="l" defTabSz="65000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 smtClean="0"/>
              <a:t>Radical collaboration</a:t>
            </a:r>
            <a:endParaRPr lang="en-US" sz="8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2031" y="6637867"/>
            <a:ext cx="9145981" cy="2374370"/>
          </a:xfrm>
        </p:spPr>
        <p:txBody>
          <a:bodyPr/>
          <a:lstStyle/>
          <a:p>
            <a:pPr>
              <a:lnSpc>
                <a:spcPts val="2600"/>
              </a:lnSpc>
            </a:pPr>
            <a:r>
              <a:rPr lang="en-US" sz="2000" dirty="0" smtClean="0"/>
              <a:t>Rebecca </a:t>
            </a:r>
            <a:r>
              <a:rPr lang="en-US" sz="2000" dirty="0" err="1" smtClean="0"/>
              <a:t>raworth</a:t>
            </a:r>
            <a:r>
              <a:rPr lang="en-US" sz="2000" dirty="0" smtClean="0"/>
              <a:t>, university of victoria</a:t>
            </a:r>
          </a:p>
          <a:p>
            <a:pPr>
              <a:lnSpc>
                <a:spcPts val="2600"/>
              </a:lnSpc>
            </a:pPr>
            <a:r>
              <a:rPr lang="en-US" sz="2000" dirty="0" smtClean="0"/>
              <a:t>Lindsay </a:t>
            </a:r>
            <a:r>
              <a:rPr lang="en-US" sz="2000" dirty="0" err="1" smtClean="0"/>
              <a:t>alcock</a:t>
            </a:r>
            <a:r>
              <a:rPr lang="en-US" sz="2000" dirty="0" smtClean="0"/>
              <a:t>, memorial university of newfoundland</a:t>
            </a:r>
            <a:endParaRPr lang="en-US" sz="20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762031" y="3543230"/>
            <a:ext cx="8966169" cy="846453"/>
          </a:xfrm>
        </p:spPr>
        <p:txBody>
          <a:bodyPr/>
          <a:lstStyle/>
          <a:p>
            <a:r>
              <a:rPr lang="en-US" dirty="0" smtClean="0"/>
              <a:t>Medical Librarians, Student Scholarship Competencies and Academic Learning Communities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881063" y="9012238"/>
            <a:ext cx="7683500" cy="390525"/>
          </a:xfrm>
        </p:spPr>
        <p:txBody>
          <a:bodyPr/>
          <a:lstStyle/>
          <a:p>
            <a:r>
              <a:rPr lang="en-US" dirty="0" smtClean="0"/>
              <a:t>HEALTH SCIENCES LIBRARY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8564563" y="9024938"/>
            <a:ext cx="2182812" cy="463550"/>
          </a:xfrm>
        </p:spPr>
        <p:txBody>
          <a:bodyPr/>
          <a:lstStyle/>
          <a:p>
            <a:r>
              <a:rPr lang="en-US" dirty="0" smtClean="0"/>
              <a:t>www.library.mun.ca/hsl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1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Schools with ALCs?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en-US" dirty="0"/>
              <a:t>Yes: 53%</a:t>
            </a:r>
          </a:p>
          <a:p>
            <a:r>
              <a:rPr lang="en-US" dirty="0"/>
              <a:t>Not yet: 22%</a:t>
            </a:r>
          </a:p>
          <a:p>
            <a:r>
              <a:rPr lang="en-US" dirty="0"/>
              <a:t>Don’t know: 21%</a:t>
            </a:r>
          </a:p>
          <a:p>
            <a:r>
              <a:rPr lang="en-US" dirty="0"/>
              <a:t>Blank: 1%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r>
              <a:rPr lang="en-US" dirty="0"/>
              <a:t>Also </a:t>
            </a:r>
            <a:r>
              <a:rPr lang="en-US" dirty="0" smtClean="0"/>
              <a:t>referred to </a:t>
            </a:r>
            <a:r>
              <a:rPr lang="en-US" dirty="0"/>
              <a:t>as:</a:t>
            </a:r>
          </a:p>
          <a:p>
            <a:r>
              <a:rPr lang="en-US" dirty="0"/>
              <a:t>Families</a:t>
            </a:r>
          </a:p>
          <a:p>
            <a:r>
              <a:rPr lang="en-US" dirty="0"/>
              <a:t>Houses</a:t>
            </a:r>
          </a:p>
          <a:p>
            <a:r>
              <a:rPr lang="en-US" dirty="0"/>
              <a:t>Communities</a:t>
            </a:r>
          </a:p>
          <a:p>
            <a:r>
              <a:rPr lang="en-US" dirty="0"/>
              <a:t>Colleges</a:t>
            </a:r>
          </a:p>
          <a:p>
            <a:r>
              <a:rPr lang="en-US" dirty="0"/>
              <a:t>Educators for CARE</a:t>
            </a:r>
          </a:p>
          <a:p>
            <a:r>
              <a:rPr lang="en-US" dirty="0"/>
              <a:t>Societies</a:t>
            </a:r>
          </a:p>
          <a:p>
            <a:r>
              <a:rPr lang="en-US" dirty="0"/>
              <a:t>Societies</a:t>
            </a:r>
          </a:p>
          <a:p>
            <a:r>
              <a:rPr lang="en-US" dirty="0"/>
              <a:t>Teams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31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goals of ALCs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Establish academic support networks</a:t>
            </a:r>
          </a:p>
          <a:p>
            <a:r>
              <a:rPr lang="en-US" dirty="0"/>
              <a:t>Fostering meaningful relationships</a:t>
            </a:r>
          </a:p>
          <a:p>
            <a:r>
              <a:rPr lang="en-US" dirty="0"/>
              <a:t>Professionalism</a:t>
            </a:r>
          </a:p>
          <a:p>
            <a:r>
              <a:rPr lang="en-US" dirty="0"/>
              <a:t>Social</a:t>
            </a:r>
          </a:p>
          <a:p>
            <a:r>
              <a:rPr lang="en-US" dirty="0"/>
              <a:t>Engagement in scholarship activities</a:t>
            </a:r>
          </a:p>
          <a:p>
            <a:r>
              <a:rPr lang="en-US" dirty="0"/>
              <a:t>Student support services</a:t>
            </a:r>
          </a:p>
          <a:p>
            <a:r>
              <a:rPr lang="en-US" dirty="0"/>
              <a:t>Interprofessional teamwork</a:t>
            </a:r>
          </a:p>
          <a:p>
            <a:r>
              <a:rPr lang="en-US" dirty="0"/>
              <a:t>Academic mentorship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30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Librarians assigned as ALC members?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“House librarian” i.e. on demand</a:t>
            </a:r>
          </a:p>
          <a:p>
            <a:r>
              <a:rPr lang="en-US" dirty="0"/>
              <a:t>Instruction/Seminars</a:t>
            </a:r>
          </a:p>
          <a:p>
            <a:r>
              <a:rPr lang="en-US" dirty="0"/>
              <a:t>Mentor in SLC group / program leader</a:t>
            </a:r>
          </a:p>
          <a:p>
            <a:r>
              <a:rPr lang="en-US" dirty="0"/>
              <a:t>Volunteer </a:t>
            </a:r>
          </a:p>
          <a:p>
            <a:r>
              <a:rPr lang="en-US" dirty="0"/>
              <a:t>Informal mentor</a:t>
            </a:r>
          </a:p>
          <a:p>
            <a:r>
              <a:rPr lang="en-US" dirty="0"/>
              <a:t>Reference librarians for learning communities for first year students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29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scholarship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“…the appraisal, creation, dissemination, application and translation of medical knowledge, using both print and digital means”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88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en-US" dirty="0"/>
              <a:t>71%: current dedicated curricular time</a:t>
            </a:r>
          </a:p>
          <a:p>
            <a:r>
              <a:rPr lang="en-US" dirty="0"/>
              <a:t>52% planned dedicated curricular time in the near future (37% blank)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r>
              <a:rPr lang="en-US" dirty="0"/>
              <a:t>Knowledge creation</a:t>
            </a:r>
          </a:p>
          <a:p>
            <a:r>
              <a:rPr lang="en-US" dirty="0"/>
              <a:t>Critical appraisal</a:t>
            </a:r>
          </a:p>
          <a:p>
            <a:r>
              <a:rPr lang="en-US" dirty="0"/>
              <a:t>Research design</a:t>
            </a:r>
          </a:p>
          <a:p>
            <a:r>
              <a:rPr lang="en-US" dirty="0"/>
              <a:t>Information/data use</a:t>
            </a:r>
          </a:p>
          <a:p>
            <a:r>
              <a:rPr lang="en-US" dirty="0"/>
              <a:t>Knowledge management</a:t>
            </a:r>
          </a:p>
          <a:p>
            <a:r>
              <a:rPr lang="en-US" dirty="0"/>
              <a:t>Research papers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12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mentorship (70% no)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en-US" dirty="0"/>
              <a:t>“regular in person meetings”</a:t>
            </a:r>
          </a:p>
          <a:p>
            <a:r>
              <a:rPr lang="en-US" dirty="0"/>
              <a:t>Office consults</a:t>
            </a:r>
          </a:p>
          <a:p>
            <a:r>
              <a:rPr lang="en-US" dirty="0"/>
              <a:t>Seminar teaching</a:t>
            </a:r>
          </a:p>
          <a:p>
            <a:r>
              <a:rPr lang="en-US" dirty="0"/>
              <a:t>“student will come learn how to search PubMed”</a:t>
            </a:r>
          </a:p>
          <a:p>
            <a:r>
              <a:rPr lang="en-US" dirty="0"/>
              <a:t>Analysis of literature searches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r>
              <a:rPr lang="en-US" dirty="0"/>
              <a:t>“evaluate search assignments”</a:t>
            </a:r>
          </a:p>
          <a:p>
            <a:r>
              <a:rPr lang="en-US" dirty="0"/>
              <a:t>Consults via email</a:t>
            </a:r>
          </a:p>
          <a:p>
            <a:r>
              <a:rPr lang="en-US" dirty="0"/>
              <a:t>Skype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02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en-US" sz="2000" dirty="0"/>
              <a:t>“our librarian faculty do have formal interactions with medical students…include teaching within the curriculum, facilitating PBL, mentoring students re: their research projects…”</a:t>
            </a:r>
          </a:p>
          <a:p>
            <a:endParaRPr lang="en-US" sz="2000" dirty="0"/>
          </a:p>
          <a:p>
            <a:r>
              <a:rPr lang="en-US" sz="2000" dirty="0"/>
              <a:t>“…I do not know all the intricacies of the scholarship component of the undergraduate medical program.”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r>
              <a:rPr lang="en-US" sz="2000" dirty="0"/>
              <a:t>“…our roles and activities are still evolving</a:t>
            </a:r>
            <a:r>
              <a:rPr lang="en-US" sz="2000" dirty="0" smtClean="0"/>
              <a:t>”</a:t>
            </a:r>
            <a:endParaRPr lang="en-US" sz="2000" dirty="0"/>
          </a:p>
          <a:p>
            <a:r>
              <a:rPr lang="en-US" sz="2000" dirty="0"/>
              <a:t>“…when the learning communities first began it was a slow process to get us…fully ‘on the radar’…five years into the program it has now become very effective</a:t>
            </a:r>
            <a:r>
              <a:rPr lang="en-US" sz="2000" dirty="0" smtClean="0"/>
              <a:t>”</a:t>
            </a:r>
            <a:endParaRPr lang="en-US" sz="2000" dirty="0"/>
          </a:p>
          <a:p>
            <a:r>
              <a:rPr lang="en-US" sz="2000" dirty="0"/>
              <a:t>“…librarians are imbedded in various learning community activities, e.g. surgery clerkships, clinical medical librarian activities…OSCE question development”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18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en-US" dirty="0"/>
              <a:t>ALCs are not standard in UGME</a:t>
            </a:r>
          </a:p>
          <a:p>
            <a:r>
              <a:rPr lang="en-US" dirty="0"/>
              <a:t>Inconsistent attitude toward librarian involvement</a:t>
            </a:r>
          </a:p>
          <a:p>
            <a:r>
              <a:rPr lang="en-US" dirty="0"/>
              <a:t>Varying definitions of ALCs</a:t>
            </a:r>
          </a:p>
          <a:p>
            <a:r>
              <a:rPr lang="en-US" dirty="0"/>
              <a:t>Varying definitions of formal and informal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Part of regular responsibilities?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Assigned directly to ALCs?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r>
              <a:rPr lang="en-US" dirty="0"/>
              <a:t>Librarians involved in many areas of scholarship</a:t>
            </a:r>
          </a:p>
          <a:p>
            <a:r>
              <a:rPr lang="en-US" dirty="0"/>
              <a:t>Challenges to scholarship facilitation 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Lack of curriculum time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Lack of faculty/student buy-in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Evaluation techniques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Lack of support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49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26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To determine librarians’ roles in student learning communities and in facilitating student achievement of research and research 2.0 competencies </a:t>
            </a:r>
            <a:r>
              <a:rPr lang="en-US" dirty="0" smtClean="0"/>
              <a:t>in the undergraduate medical curriculum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881063" y="9012238"/>
            <a:ext cx="7683500" cy="390525"/>
          </a:xfrm>
        </p:spPr>
        <p:txBody>
          <a:bodyPr/>
          <a:lstStyle/>
          <a:p>
            <a:r>
              <a:rPr lang="en-US" dirty="0" smtClean="0"/>
              <a:t>HEALTH SCIENCES LIBRARY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8564563" y="9024938"/>
            <a:ext cx="2182812" cy="463550"/>
          </a:xfrm>
        </p:spPr>
        <p:txBody>
          <a:bodyPr/>
          <a:lstStyle/>
          <a:p>
            <a:r>
              <a:rPr lang="en-US" dirty="0" smtClean="0"/>
              <a:t>www.library.mun.ca/hsl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80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How many librarians in are mentors (or equivalent) in undergrad academic learning communities?</a:t>
            </a:r>
          </a:p>
          <a:p>
            <a:r>
              <a:rPr lang="en-US" dirty="0"/>
              <a:t>How are librarians helping UG med students in achieving scholarship/research/info lit competencies?</a:t>
            </a:r>
          </a:p>
          <a:p>
            <a:r>
              <a:rPr lang="en-US" dirty="0"/>
              <a:t>How do Deans perceive librarians’ roles in helping students achieve scholarship and research competencies?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3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Online Survey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Librarians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/>
              <a:t>UGME Deans</a:t>
            </a:r>
          </a:p>
          <a:p>
            <a:pPr marL="457200" lvl="1"/>
            <a:endParaRPr lang="en-US" dirty="0"/>
          </a:p>
          <a:p>
            <a:pPr marL="457200" lvl="1"/>
            <a:r>
              <a:rPr lang="en-US" dirty="0" smtClean="0"/>
              <a:t>Literature </a:t>
            </a:r>
            <a:r>
              <a:rPr lang="en-US" dirty="0"/>
              <a:t>search to inform survey</a:t>
            </a:r>
          </a:p>
          <a:p>
            <a:pPr marL="457200" lvl="1"/>
            <a:r>
              <a:rPr lang="en-US" dirty="0"/>
              <a:t>Survey validated</a:t>
            </a:r>
          </a:p>
          <a:p>
            <a:pPr marL="457200" lvl="1"/>
            <a:endParaRPr lang="en-US" dirty="0"/>
          </a:p>
          <a:p>
            <a:pPr marL="457200" lvl="1"/>
            <a:r>
              <a:rPr lang="en-US" dirty="0"/>
              <a:t>Ethics approval obtained from University of Victoria and Memorial University of Newfoundland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AAMC accredited Canadian and American medical schools</a:t>
            </a:r>
          </a:p>
          <a:p>
            <a:r>
              <a:rPr lang="en-US" dirty="0"/>
              <a:t>Undergraduate </a:t>
            </a:r>
            <a:r>
              <a:rPr lang="en-US" dirty="0" smtClean="0"/>
              <a:t>medical education exclusively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2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Librarians associated with undergraduate medical school programs in Canada and the United States</a:t>
            </a:r>
          </a:p>
          <a:p>
            <a:r>
              <a:rPr lang="en-US" dirty="0"/>
              <a:t>Deans (or equivalent) of undergraduate medical school programs in Canada and the United States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16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Invitation to participate via emails to </a:t>
            </a:r>
            <a:r>
              <a:rPr lang="en-US" dirty="0" err="1"/>
              <a:t>listservs</a:t>
            </a:r>
            <a:endParaRPr lang="en-US" dirty="0"/>
          </a:p>
          <a:p>
            <a:r>
              <a:rPr lang="en-US" dirty="0"/>
              <a:t>Email includes introduction, implied consent, and link to survey</a:t>
            </a:r>
          </a:p>
          <a:p>
            <a:r>
              <a:rPr lang="en-US" dirty="0"/>
              <a:t>Survey open for 3 </a:t>
            </a:r>
            <a:r>
              <a:rPr lang="en-US" dirty="0" smtClean="0"/>
              <a:t>weeks</a:t>
            </a:r>
          </a:p>
          <a:p>
            <a:r>
              <a:rPr lang="en-US" dirty="0" smtClean="0"/>
              <a:t>Option for follow-up interviews</a:t>
            </a:r>
            <a:endParaRPr lang="en-US" dirty="0"/>
          </a:p>
          <a:p>
            <a:r>
              <a:rPr lang="en-US" dirty="0"/>
              <a:t>Data downloaded, cleaned and analyzed</a:t>
            </a:r>
            <a:endParaRPr lang="en-US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53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Rates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en-US" dirty="0"/>
              <a:t>Librarians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117 responses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54 incomplete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63 complete</a:t>
            </a:r>
          </a:p>
          <a:p>
            <a:endParaRPr lang="en-US" dirty="0"/>
          </a:p>
          <a:p>
            <a:r>
              <a:rPr lang="en-US" dirty="0"/>
              <a:t>79% USA</a:t>
            </a:r>
          </a:p>
          <a:p>
            <a:r>
              <a:rPr lang="en-US" dirty="0"/>
              <a:t>19% Canada</a:t>
            </a:r>
          </a:p>
          <a:p>
            <a:r>
              <a:rPr lang="en-US" dirty="0"/>
              <a:t>2% blank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r>
              <a:rPr lang="en-US" dirty="0" smtClean="0"/>
              <a:t>Deans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zero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5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Learning 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“…intentionally developed groups that aim to enhance students’ medical school experience, deliver curriculum, and/or provide student support services, and foster among students a higher level of student engagement and intellectual interaction with peers, faculty, curriculum, and/or their own individual intellectual development to maximize learning.”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92653"/>
      </p:ext>
    </p:extLst>
  </p:cSld>
  <p:clrMapOvr>
    <a:masterClrMapping/>
  </p:clrMapOvr>
</p:sld>
</file>

<file path=ppt/theme/theme1.xml><?xml version="1.0" encoding="utf-8"?>
<a:theme xmlns:a="http://schemas.openxmlformats.org/drawingml/2006/main" name="Grey Corporate 2012">
  <a:themeElements>
    <a:clrScheme name="ClaretWhite">
      <a:dk1>
        <a:srgbClr val="FFFFFE"/>
      </a:dk1>
      <a:lt1>
        <a:srgbClr val="6C0421"/>
      </a:lt1>
      <a:dk2>
        <a:srgbClr val="6C0421"/>
      </a:dk2>
      <a:lt2>
        <a:srgbClr val="FFFFFE"/>
      </a:lt2>
      <a:accent1>
        <a:srgbClr val="6C0421"/>
      </a:accent1>
      <a:accent2>
        <a:srgbClr val="FFFFFE"/>
      </a:accent2>
      <a:accent3>
        <a:srgbClr val="6C706F"/>
      </a:accent3>
      <a:accent4>
        <a:srgbClr val="0D0D0D"/>
      </a:accent4>
      <a:accent5>
        <a:srgbClr val="FFFFFE"/>
      </a:accent5>
      <a:accent6>
        <a:srgbClr val="FFFFFE"/>
      </a:accent6>
      <a:hlink>
        <a:srgbClr val="0D0D0D"/>
      </a:hlink>
      <a:folHlink>
        <a:srgbClr val="0D0D0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Grey Corporate 2012.pot</Template>
  <TotalTime>1352</TotalTime>
  <Words>650</Words>
  <Application>Microsoft Office PowerPoint</Application>
  <PresentationFormat>Custom</PresentationFormat>
  <Paragraphs>119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Grey Corporate 2012</vt:lpstr>
      <vt:lpstr>Radical collaboration</vt:lpstr>
      <vt:lpstr>Objective</vt:lpstr>
      <vt:lpstr>Questions</vt:lpstr>
      <vt:lpstr>Design</vt:lpstr>
      <vt:lpstr>Setting</vt:lpstr>
      <vt:lpstr>Study population</vt:lpstr>
      <vt:lpstr>Methods</vt:lpstr>
      <vt:lpstr>Response Rates</vt:lpstr>
      <vt:lpstr>Academic Learning Communities</vt:lpstr>
      <vt:lpstr>Schools with ALCs?</vt:lpstr>
      <vt:lpstr>Primary goals of ALCs</vt:lpstr>
      <vt:lpstr>Librarians assigned as ALC members?</vt:lpstr>
      <vt:lpstr>Student scholarship</vt:lpstr>
      <vt:lpstr>Scholarship activities</vt:lpstr>
      <vt:lpstr>Formal mentorship (70% no)</vt:lpstr>
      <vt:lpstr>Some comments</vt:lpstr>
      <vt:lpstr>Initial thoughts</vt:lpstr>
      <vt:lpstr>Thanks.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Molly Baker</dc:creator>
  <cp:lastModifiedBy>RR</cp:lastModifiedBy>
  <cp:revision>113</cp:revision>
  <cp:lastPrinted>2012-12-19T19:03:42Z</cp:lastPrinted>
  <dcterms:created xsi:type="dcterms:W3CDTF">2012-11-27T14:55:46Z</dcterms:created>
  <dcterms:modified xsi:type="dcterms:W3CDTF">2017-06-19T23:02:48Z</dcterms:modified>
</cp:coreProperties>
</file>